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4" r:id="rId1"/>
    <p:sldMasterId id="2147483744" r:id="rId2"/>
    <p:sldMasterId id="2147483752" r:id="rId3"/>
    <p:sldMasterId id="2147483710" r:id="rId4"/>
    <p:sldMasterId id="2147483832" r:id="rId5"/>
    <p:sldMasterId id="2147483694" r:id="rId6"/>
  </p:sldMasterIdLst>
  <p:notesMasterIdLst>
    <p:notesMasterId r:id="rId38"/>
  </p:notesMasterIdLst>
  <p:handoutMasterIdLst>
    <p:handoutMasterId r:id="rId39"/>
  </p:handoutMasterIdLst>
  <p:sldIdLst>
    <p:sldId id="256" r:id="rId7"/>
    <p:sldId id="258" r:id="rId8"/>
    <p:sldId id="257" r:id="rId9"/>
    <p:sldId id="259" r:id="rId10"/>
    <p:sldId id="290" r:id="rId11"/>
    <p:sldId id="260" r:id="rId12"/>
    <p:sldId id="261" r:id="rId13"/>
    <p:sldId id="262" r:id="rId14"/>
    <p:sldId id="288" r:id="rId15"/>
    <p:sldId id="289" r:id="rId16"/>
    <p:sldId id="263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98"/>
  </p:normalViewPr>
  <p:slideViewPr>
    <p:cSldViewPr>
      <p:cViewPr varScale="1">
        <p:scale>
          <a:sx n="63" d="100"/>
          <a:sy n="63" d="100"/>
        </p:scale>
        <p:origin x="616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2684" y="4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5DE67-2EA6-4809-AA89-F57164F32371}" type="datetimeFigureOut">
              <a:rPr lang="sv-SE" smtClean="0"/>
              <a:t>2019-11-11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444FA-FFCC-46FC-9553-688432611A1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9202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00B7E-7A17-47E8-A5AB-33071C0C8AAA}" type="datetimeFigureOut">
              <a:rPr lang="sv-SE" smtClean="0"/>
              <a:pPr/>
              <a:t>2019-11-11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64AB5-3208-46EB-A2CB-53BA67DEFF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4731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1706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57042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15477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35742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64533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70396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27128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05870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32921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41928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6333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0198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5436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52404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38093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731476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24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00176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25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25948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26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1072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27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529206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28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13011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29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1134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5667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30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43752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31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8145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8732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9264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0928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97784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95702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264AB5-3208-46EB-A2CB-53BA67DEFF15}" type="slidenum">
              <a:rPr lang="sv-SE" smtClean="0"/>
              <a:pPr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7126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SU_PPT_eld"/>
          <p:cNvPicPr>
            <a:picLocks noChangeAspect="1" noChangeArrowheads="1"/>
          </p:cNvPicPr>
          <p:nvPr userDrawn="1"/>
        </p:nvPicPr>
        <p:blipFill>
          <a:blip r:embed="rId2" cstate="print"/>
          <a:srcRect l="4988" t="-362"/>
          <a:stretch>
            <a:fillRect/>
          </a:stretch>
        </p:blipFill>
        <p:spPr bwMode="auto">
          <a:xfrm>
            <a:off x="0" y="1571625"/>
            <a:ext cx="7258050" cy="5286375"/>
          </a:xfrm>
          <a:prstGeom prst="rect">
            <a:avLst/>
          </a:prstGeom>
          <a:noFill/>
        </p:spPr>
      </p:pic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344000" y="2437200"/>
            <a:ext cx="8841600" cy="1425600"/>
          </a:xfrm>
          <a:prstGeom prst="rect">
            <a:avLst/>
          </a:prstGeom>
        </p:spPr>
        <p:txBody>
          <a:bodyPr lIns="72000" tIns="36000" rIns="72000" bIns="36000" anchor="ctr" anchorCtr="0">
            <a:normAutofit/>
          </a:bodyPr>
          <a:lstStyle>
            <a:lvl1pPr algn="l">
              <a:defRPr sz="4400" b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344000" y="3859200"/>
            <a:ext cx="8841600" cy="116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900"/>
              </a:lnSpc>
              <a:spcBef>
                <a:spcPts val="480"/>
              </a:spcBef>
              <a:buNone/>
              <a:defRPr sz="200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76AD5F31-F1FE-4E85-BB6F-D39426101324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5657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</p:spPr>
        <p:txBody>
          <a:bodyPr anchor="b" anchorCtr="0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7973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6800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24A611F0-A79A-4949-9DCF-80DDA21AD3B8}" type="datetime1">
              <a:rPr lang="sv-SE" smtClean="0"/>
              <a:t>2019-11-11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237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588" indent="-1588">
              <a:lnSpc>
                <a:spcPts val="2600"/>
              </a:lnSpc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C502F-85C2-4789-9580-93FDD3606DBE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38666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3" y="388800"/>
            <a:ext cx="6254400" cy="7956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57973" y="1310400"/>
            <a:ext cx="6254400" cy="43164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7317136" y="388800"/>
            <a:ext cx="4080000" cy="523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6AF87081-C1CB-499E-8185-A9370F6E23E0}" type="datetime1">
              <a:rPr lang="sv-SE" smtClean="0"/>
              <a:t>2019-11-11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5894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973" y="1310400"/>
            <a:ext cx="10598400" cy="4316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12D69205-5049-483F-9119-75B80892FFD7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6638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847D1-84AC-4173-903E-C31CDAE4C9A7}" type="datetime1">
              <a:rPr lang="sv-SE" smtClean="0"/>
              <a:t>2019-11-11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107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9" descr="SU_PPT_olivkvist"/>
          <p:cNvPicPr>
            <a:picLocks noChangeAspect="1" noChangeArrowheads="1"/>
          </p:cNvPicPr>
          <p:nvPr userDrawn="1"/>
        </p:nvPicPr>
        <p:blipFill>
          <a:blip r:embed="rId2" cstate="print"/>
          <a:srcRect l="1746"/>
          <a:stretch>
            <a:fillRect/>
          </a:stretch>
        </p:blipFill>
        <p:spPr bwMode="auto">
          <a:xfrm>
            <a:off x="1588" y="317500"/>
            <a:ext cx="6881812" cy="6540500"/>
          </a:xfrm>
          <a:prstGeom prst="rect">
            <a:avLst/>
          </a:prstGeom>
          <a:noFill/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344000" y="2437200"/>
            <a:ext cx="8841600" cy="1425600"/>
          </a:xfrm>
          <a:prstGeom prst="rect">
            <a:avLst/>
          </a:prstGeom>
        </p:spPr>
        <p:txBody>
          <a:bodyPr lIns="72000" tIns="36000" rIns="72000" bIns="36000" anchor="ctr" anchorCtr="0">
            <a:normAutofit/>
          </a:bodyPr>
          <a:lstStyle>
            <a:lvl1pPr algn="l">
              <a:defRPr sz="4400" b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44000" y="3859200"/>
            <a:ext cx="8841600" cy="116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900"/>
              </a:lnSpc>
              <a:spcBef>
                <a:spcPts val="480"/>
              </a:spcBef>
              <a:buNone/>
              <a:defRPr sz="200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D64C53FD-56C2-4CBA-9430-0243BB6744F8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7292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</p:spPr>
        <p:txBody>
          <a:bodyPr anchor="b" anchorCtr="0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973" y="1310400"/>
            <a:ext cx="10598400" cy="4316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EE89E5A2-3EAF-4412-A254-ACD7867AD3E1}" type="datetime1">
              <a:rPr lang="sv-SE" smtClean="0"/>
              <a:t>2019-11-11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1372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</p:spPr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7973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6800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A39ADBEE-F4BE-4591-B8CE-3663F4DEBE71}" type="datetime1">
              <a:rPr lang="sv-SE" smtClean="0"/>
              <a:t>2019-11-11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23741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588" indent="-1588">
              <a:lnSpc>
                <a:spcPts val="2600"/>
              </a:lnSpc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E4ACF-819C-41C4-8CD8-2F8E3FD02DE7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38666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3" y="388800"/>
            <a:ext cx="6254400" cy="7956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57973" y="1310400"/>
            <a:ext cx="6254400" cy="43164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7317136" y="388800"/>
            <a:ext cx="4080000" cy="523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C8E1938C-8345-4AF5-97BE-8D3C3A5EF94C}" type="datetime1">
              <a:rPr lang="sv-SE" smtClean="0"/>
              <a:t>2019-11-11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5894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5C6B-0666-4613-BE1A-556A6970CA08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13722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973" y="1310400"/>
            <a:ext cx="10598400" cy="4316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44309643-B061-40C4-AC68-7107252CEEFF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66382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1B9C1-1DAA-4AFA-92AE-3A1B449533DC}" type="datetime1">
              <a:rPr lang="sv-SE" smtClean="0"/>
              <a:t>2019-11-11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1073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2773" y="1772816"/>
            <a:ext cx="8072440" cy="5505881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344000" y="2437200"/>
            <a:ext cx="8841600" cy="1425600"/>
          </a:xfrm>
          <a:prstGeom prst="rect">
            <a:avLst/>
          </a:prstGeom>
        </p:spPr>
        <p:txBody>
          <a:bodyPr lIns="72000" tIns="36000" rIns="72000" bIns="36000" anchor="ctr" anchorCtr="0">
            <a:normAutofit/>
          </a:bodyPr>
          <a:lstStyle>
            <a:lvl1pPr algn="l">
              <a:defRPr sz="4400" b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44000" y="3859200"/>
            <a:ext cx="8841600" cy="116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900"/>
              </a:lnSpc>
              <a:spcBef>
                <a:spcPts val="480"/>
              </a:spcBef>
              <a:buNone/>
              <a:defRPr sz="2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sv-SE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CF430C58-7B78-4F5C-AEB9-86B072692BA0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25439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</p:spPr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973" y="1310400"/>
            <a:ext cx="10598400" cy="4316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727AF976-A057-40C8-B4A4-D00FABED496C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13722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</p:spPr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7973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6800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DC7D4568-8788-49E0-850D-762EC4CE493E}" type="datetime1">
              <a:rPr lang="sv-SE" smtClean="0"/>
              <a:t>2019-11-11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23741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588" indent="-1588">
              <a:lnSpc>
                <a:spcPts val="2600"/>
              </a:lnSpc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B34AF-86BA-4E48-951F-25B600BFD7F8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38666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3" y="388800"/>
            <a:ext cx="6254400" cy="7956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57973" y="1310400"/>
            <a:ext cx="6254400" cy="43164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7317136" y="388800"/>
            <a:ext cx="4080000" cy="523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4758A558-9109-4E64-995C-96A5D8EB57C3}" type="datetime1">
              <a:rPr lang="sv-SE" smtClean="0"/>
              <a:t>2019-11-11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58940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973" y="1310400"/>
            <a:ext cx="10598400" cy="4316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BBBBD966-DA22-472C-B4E5-868FF136E59E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66382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A2214-5F36-4791-81B8-0B8C741170AD}" type="datetime1">
              <a:rPr lang="sv-SE" smtClean="0"/>
              <a:t>2019-11-11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1073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8600" y="2204864"/>
            <a:ext cx="6551407" cy="4808311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344000" y="2437200"/>
            <a:ext cx="8841600" cy="1425600"/>
          </a:xfrm>
          <a:prstGeom prst="rect">
            <a:avLst/>
          </a:prstGeom>
        </p:spPr>
        <p:txBody>
          <a:bodyPr lIns="72000" tIns="36000" rIns="72000" bIns="36000" anchor="ctr" anchorCtr="0">
            <a:normAutofit/>
          </a:bodyPr>
          <a:lstStyle>
            <a:lvl1pPr algn="l">
              <a:defRPr sz="4400" b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44000" y="3859200"/>
            <a:ext cx="8841600" cy="116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900"/>
              </a:lnSpc>
              <a:spcBef>
                <a:spcPts val="480"/>
              </a:spcBef>
              <a:buNone/>
              <a:defRPr sz="2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sv-SE" dirty="0"/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2D5D29C6-790E-40E7-94EA-4D29D1471940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2008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</p:spPr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7973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6800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8B7E08ED-5EA8-457B-847F-9BEA0E3C07BC}" type="datetime1">
              <a:rPr lang="sv-SE" smtClean="0"/>
              <a:t>2019-11-11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23741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</p:spPr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973" y="1310400"/>
            <a:ext cx="10598400" cy="4316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98BFB129-3D47-416A-9A51-B640D39B76B4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65771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</p:spPr>
        <p:txBody>
          <a:bodyPr anchor="b" anchorCtr="0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7973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6800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6AE72FCF-AF7B-498C-B461-8EE655E8303D}" type="datetime1">
              <a:rPr lang="sv-SE" smtClean="0"/>
              <a:t>2019-11-11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2631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</p:spPr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973" y="1310400"/>
            <a:ext cx="10598400" cy="4316400"/>
          </a:xfrm>
        </p:spPr>
        <p:txBody>
          <a:bodyPr/>
          <a:lstStyle>
            <a:lvl1pPr marL="1588" indent="-1588">
              <a:lnSpc>
                <a:spcPts val="2600"/>
              </a:lnSpc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5BAEC058-3E75-4BC8-99B6-E30D2D48B153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154875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3" y="388800"/>
            <a:ext cx="6254400" cy="7956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57973" y="1310400"/>
            <a:ext cx="6254400" cy="43164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7317136" y="388800"/>
            <a:ext cx="4080000" cy="523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BD3F5255-45C0-4034-A391-7C12B9510E17}" type="datetime1">
              <a:rPr lang="sv-SE" smtClean="0"/>
              <a:t>2019-11-11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469430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973" y="1310400"/>
            <a:ext cx="10598400" cy="4316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982EC219-946C-42A1-B3AF-62EF343F373E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68129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D3256-47B8-4F78-94F6-B3B8A0D317C3}" type="datetime1">
              <a:rPr lang="sv-SE" smtClean="0"/>
              <a:t>2019-11-11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26439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objekt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28600" y="292100"/>
            <a:ext cx="7720046" cy="713740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344000" y="2437200"/>
            <a:ext cx="8841600" cy="1425600"/>
          </a:xfrm>
          <a:prstGeom prst="rect">
            <a:avLst/>
          </a:prstGeom>
        </p:spPr>
        <p:txBody>
          <a:bodyPr lIns="72000" tIns="36000" rIns="72000" bIns="36000" anchor="ctr" anchorCtr="0">
            <a:normAutofit/>
          </a:bodyPr>
          <a:lstStyle>
            <a:lvl1pPr algn="l">
              <a:defRPr sz="4400" b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44000" y="3859200"/>
            <a:ext cx="8841600" cy="116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900"/>
              </a:lnSpc>
              <a:spcBef>
                <a:spcPts val="480"/>
              </a:spcBef>
              <a:buNone/>
              <a:defRPr sz="20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671F4062-B756-46C0-A35F-1C38E2F90C10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2696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</p:spPr>
        <p:txBody>
          <a:bodyPr anchor="b" anchorCtr="0"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973" y="1310400"/>
            <a:ext cx="10598400" cy="4316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4A5B6FC7-DC6D-460B-BDCA-2A9AD2DDE90D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137223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</p:spPr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757973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6800" y="1310400"/>
            <a:ext cx="5198400" cy="4316400"/>
          </a:xfrm>
        </p:spPr>
        <p:txBody>
          <a:bodyPr/>
          <a:lstStyle>
            <a:lvl1pPr>
              <a:defRPr sz="1800"/>
            </a:lvl1pPr>
            <a:lvl2pPr>
              <a:defRPr sz="14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4AB69861-EDCD-49F2-B6F8-36EBAB2AF1F3}" type="datetime1">
              <a:rPr lang="sv-SE" smtClean="0"/>
              <a:t>2019-11-11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237418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588" indent="-1588">
              <a:lnSpc>
                <a:spcPts val="2600"/>
              </a:lnSpc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5A03F-ADA1-43B1-9CBB-B404135D87A2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3866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588" indent="-1588">
              <a:lnSpc>
                <a:spcPts val="2600"/>
              </a:lnSpc>
              <a:buNone/>
              <a:defRPr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686F7-DD09-4B88-92C3-8116E79965D6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38666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3" y="388800"/>
            <a:ext cx="6254400" cy="7956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57973" y="1310400"/>
            <a:ext cx="6254400" cy="43164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7317136" y="388800"/>
            <a:ext cx="4080000" cy="523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1A94DBD2-022D-479F-9E36-690A40E8AFAD}" type="datetime1">
              <a:rPr lang="sv-SE" smtClean="0"/>
              <a:t>2019-11-11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58940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973" y="1310400"/>
            <a:ext cx="10598400" cy="43164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4B1D1467-40D8-4758-B5FF-A6D6FB7B5DC7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66382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473FA-3CCB-41C8-AD7D-F73DD5DB4948}" type="datetime1">
              <a:rPr lang="sv-SE" smtClean="0"/>
              <a:t>2019-11-11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107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nehåll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57973" y="388800"/>
            <a:ext cx="6254400" cy="795600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757973" y="1310400"/>
            <a:ext cx="6254400" cy="43164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7317136" y="388800"/>
            <a:ext cx="4080000" cy="5238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D7AB9BCE-4325-4D6C-9CA5-0F236FC5B7E6}" type="datetime1">
              <a:rPr lang="sv-SE" smtClean="0"/>
              <a:t>2019-11-11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589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57973" y="1310400"/>
            <a:ext cx="10598400" cy="4316400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757973" y="6390000"/>
            <a:ext cx="1497600" cy="280800"/>
          </a:xfrm>
        </p:spPr>
        <p:txBody>
          <a:bodyPr/>
          <a:lstStyle/>
          <a:p>
            <a:fld id="{ABB7FD83-E531-4E4C-A39A-68B3BA2CC39B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6638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E5F66-0073-41E5-99E5-21FDD1E699F2}" type="datetime1">
              <a:rPr lang="sv-SE" smtClean="0"/>
              <a:t>2019-11-11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107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9" descr="SU_PPT_krono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82750"/>
            <a:ext cx="5595938" cy="5175250"/>
          </a:xfrm>
          <a:prstGeom prst="rect">
            <a:avLst/>
          </a:prstGeom>
          <a:noFill/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344000" y="2437200"/>
            <a:ext cx="8841600" cy="1425600"/>
          </a:xfrm>
          <a:prstGeom prst="rect">
            <a:avLst/>
          </a:prstGeom>
        </p:spPr>
        <p:txBody>
          <a:bodyPr lIns="72000" tIns="36000" rIns="72000" bIns="36000" anchor="ctr" anchorCtr="0">
            <a:normAutofit/>
          </a:bodyPr>
          <a:lstStyle>
            <a:lvl1pPr algn="l">
              <a:defRPr sz="4400" b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 dirty="0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44000" y="3859200"/>
            <a:ext cx="8841600" cy="1166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ts val="2900"/>
              </a:lnSpc>
              <a:spcBef>
                <a:spcPts val="480"/>
              </a:spcBef>
              <a:buNone/>
              <a:defRPr sz="200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9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926CC757-1318-4D91-BAD2-E06354AC17FF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054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anchor="b" anchorCtr="0"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5D01A-8FA7-44F8-B134-AA0867821186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B66ED-EE6C-4E7E-848D-94DB84BF3115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1372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Relationship Id="rId9" Type="http://schemas.openxmlformats.org/officeDocument/2006/relationships/image" Target="../media/image5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Relationship Id="rId9" Type="http://schemas.openxmlformats.org/officeDocument/2006/relationships/image" Target="../media/image5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A594CD07-C75D-4A11-A7DB-5BD6F7A72C7B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sv-SE" dirty="0"/>
              <a:t>Klicka här för att ändra format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idx="1"/>
          </p:nvPr>
        </p:nvSpPr>
        <p:spPr>
          <a:xfrm>
            <a:off x="757973" y="1310400"/>
            <a:ext cx="10598400" cy="431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Picture 15" descr="SU_logo_32mm_300dpi_SVENSK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817226" y="5761162"/>
            <a:ext cx="1031875" cy="9096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42291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2600" b="1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lnSpc>
          <a:spcPts val="2900"/>
        </a:lnSpc>
        <a:spcBef>
          <a:spcPct val="20000"/>
        </a:spcBef>
        <a:buSzPct val="93000"/>
        <a:buFont typeface="Verdana" pitchFamily="34" charset="0"/>
        <a:buChar char="●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DAFFF01D-B4C8-48EF-8FA2-D997842C2675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sv-SE" dirty="0"/>
              <a:t>Klicka här för att ändra format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idx="1"/>
          </p:nvPr>
        </p:nvSpPr>
        <p:spPr>
          <a:xfrm>
            <a:off x="757973" y="1310400"/>
            <a:ext cx="10598400" cy="431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Picture 15" descr="SU_logo_32mm_300dpi_SVENSK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817226" y="5761162"/>
            <a:ext cx="1031875" cy="9096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80473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2600" b="1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lnSpc>
          <a:spcPts val="2900"/>
        </a:lnSpc>
        <a:spcBef>
          <a:spcPct val="20000"/>
        </a:spcBef>
        <a:buSzPct val="93000"/>
        <a:buFont typeface="Verdana" pitchFamily="34" charset="0"/>
        <a:buChar char="●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179629A9-36F3-448E-B40E-D3CC8217B558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sv-SE" dirty="0"/>
              <a:t>Klicka här för att ändra format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idx="1"/>
          </p:nvPr>
        </p:nvSpPr>
        <p:spPr>
          <a:xfrm>
            <a:off x="757973" y="1310400"/>
            <a:ext cx="10598400" cy="431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8" name="Picture 15" descr="SU_logo_32mm_300dpi_SVENSK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0817226" y="5761162"/>
            <a:ext cx="1031875" cy="9096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9041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2600" b="1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lnSpc>
          <a:spcPts val="2900"/>
        </a:lnSpc>
        <a:spcBef>
          <a:spcPct val="20000"/>
        </a:spcBef>
        <a:buSzPct val="93000"/>
        <a:buFont typeface="Verdana" pitchFamily="34" charset="0"/>
        <a:buChar char="●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B3585DD2-3593-4172-8E2F-F36610440BAD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Placeholder 9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sv-SE" dirty="0"/>
              <a:t>Klicka här för att ändra format</a:t>
            </a:r>
            <a:endParaRPr lang="en-GB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idx="1"/>
          </p:nvPr>
        </p:nvSpPr>
        <p:spPr>
          <a:xfrm>
            <a:off x="757973" y="1310400"/>
            <a:ext cx="10598400" cy="431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041" y="5733256"/>
            <a:ext cx="103585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340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2600" b="1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lnSpc>
          <a:spcPts val="2900"/>
        </a:lnSpc>
        <a:spcBef>
          <a:spcPct val="20000"/>
        </a:spcBef>
        <a:buSzPct val="93000"/>
        <a:buFont typeface="Verdana" pitchFamily="34" charset="0"/>
        <a:buChar char="●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1AAAF165-82A4-4F7A-9E8F-3D18C7E154D6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Placeholder 9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sv-SE" dirty="0"/>
              <a:t>Klicka här för att ändra format</a:t>
            </a:r>
            <a:endParaRPr lang="en-GB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idx="1"/>
          </p:nvPr>
        </p:nvSpPr>
        <p:spPr>
          <a:xfrm>
            <a:off x="757973" y="1310400"/>
            <a:ext cx="10598400" cy="431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041" y="5733256"/>
            <a:ext cx="103585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011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2600" b="1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lnSpc>
          <a:spcPts val="2900"/>
        </a:lnSpc>
        <a:spcBef>
          <a:spcPct val="20000"/>
        </a:spcBef>
        <a:buSzPct val="93000"/>
        <a:buFont typeface="Verdana" pitchFamily="34" charset="0"/>
        <a:buChar char="●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F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57973" y="6390000"/>
            <a:ext cx="1497600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GB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5248507E-8A66-4471-AF47-54E797AD3459}" type="datetime1">
              <a:rPr lang="sv-SE" smtClean="0"/>
              <a:t>2019-11-11</a:t>
            </a:fld>
            <a:endParaRPr lang="en-GB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51584" y="6381328"/>
            <a:ext cx="5856651" cy="28947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lang="en-GB" sz="1200" kern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sv-SE"/>
              <a:t>/Anna Vogel, Institutionen för svenska och flerspråkighet</a:t>
            </a:r>
            <a:endParaRPr lang="en-US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304245" y="6390000"/>
            <a:ext cx="2006155" cy="28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sv-SE" sz="1200" kern="120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400B66ED-EE6C-4E7E-848D-94DB84BF311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Placeholder 9"/>
          <p:cNvSpPr>
            <a:spLocks noGrp="1"/>
          </p:cNvSpPr>
          <p:nvPr>
            <p:ph type="title"/>
          </p:nvPr>
        </p:nvSpPr>
        <p:spPr>
          <a:xfrm>
            <a:off x="757974" y="404664"/>
            <a:ext cx="10561173" cy="795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sv-SE" dirty="0"/>
              <a:t>Klicka här för att ändra format</a:t>
            </a:r>
            <a:endParaRPr lang="en-GB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idx="1"/>
          </p:nvPr>
        </p:nvSpPr>
        <p:spPr>
          <a:xfrm>
            <a:off x="757973" y="1310400"/>
            <a:ext cx="10598400" cy="4316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041" y="5733256"/>
            <a:ext cx="103585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72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2600" b="1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lnSpc>
          <a:spcPts val="2900"/>
        </a:lnSpc>
        <a:spcBef>
          <a:spcPct val="20000"/>
        </a:spcBef>
        <a:buSzPct val="93000"/>
        <a:buFont typeface="Verdana" pitchFamily="34" charset="0"/>
        <a:buChar char="●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v-SE" dirty="0"/>
              <a:t>Att sätta P för ordet </a:t>
            </a:r>
            <a:r>
              <a:rPr lang="sv-SE" i="1" dirty="0"/>
              <a:t>handikapp</a:t>
            </a:r>
            <a:endParaRPr lang="sv-SE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44000" y="3859200"/>
            <a:ext cx="9072480" cy="1874056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sv-SE" dirty="0"/>
              <a:t>Hur kan språkpolicyarbete påverka språkanvändningen?</a:t>
            </a:r>
          </a:p>
          <a:p>
            <a:pPr algn="ctr">
              <a:lnSpc>
                <a:spcPct val="120000"/>
              </a:lnSpc>
            </a:pPr>
            <a:r>
              <a:rPr lang="sv-SE" dirty="0"/>
              <a:t>Anna Vogel</a:t>
            </a:r>
          </a:p>
          <a:p>
            <a:pPr algn="ctr">
              <a:lnSpc>
                <a:spcPct val="120000"/>
              </a:lnSpc>
            </a:pPr>
            <a:r>
              <a:rPr lang="sv-SE" dirty="0" err="1"/>
              <a:t>Funktionsrätt</a:t>
            </a:r>
            <a:r>
              <a:rPr lang="sv-SE" dirty="0"/>
              <a:t> Stockholm stad (tidigare HSO Stockholm stad)</a:t>
            </a:r>
          </a:p>
          <a:p>
            <a:pPr algn="ctr">
              <a:lnSpc>
                <a:spcPct val="120000"/>
              </a:lnSpc>
            </a:pPr>
            <a:r>
              <a:rPr lang="sv-SE" dirty="0"/>
              <a:t>Måndag 11 nov. 2019, ABF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Skillnader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Initiativtagare</a:t>
            </a:r>
          </a:p>
          <a:p>
            <a:pPr marL="0" indent="0">
              <a:buNone/>
            </a:pPr>
            <a:r>
              <a:rPr lang="sv-SE" dirty="0"/>
              <a:t>Olika grader av enighet mellan olika delar av gruppen.</a:t>
            </a:r>
          </a:p>
          <a:p>
            <a:pPr marL="0" indent="0">
              <a:buNone/>
            </a:pPr>
            <a:r>
              <a:rPr lang="sv-SE" dirty="0"/>
              <a:t>Stark heterogenitet!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1600" dirty="0"/>
              <a:t>Vogel 2014</a:t>
            </a:r>
            <a:endParaRPr lang="en-US" sz="16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5C6B-0666-4613-BE1A-556A6970CA08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997810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Utvärdering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v-SE" dirty="0"/>
              <a:t>Det genomförs </a:t>
            </a:r>
            <a:r>
              <a:rPr lang="sv-SE" b="1" dirty="0"/>
              <a:t>mycket få </a:t>
            </a:r>
            <a:r>
              <a:rPr lang="sv-SE" dirty="0"/>
              <a:t>utvärderingar ang. språkpolicyarbete som gäller icke-diskriminerande språkbruk. </a:t>
            </a:r>
          </a:p>
          <a:p>
            <a:pPr marL="0" indent="0">
              <a:buNone/>
            </a:pPr>
            <a:endParaRPr lang="sv-SE" dirty="0"/>
          </a:p>
          <a:p>
            <a:r>
              <a:rPr lang="en-US" dirty="0"/>
              <a:t>Velasco, Vázquez, and Ibáñez, </a:t>
            </a:r>
            <a:r>
              <a:rPr lang="en-US" i="1" dirty="0"/>
              <a:t>El </a:t>
            </a:r>
            <a:r>
              <a:rPr lang="en-US" i="1" dirty="0" err="1"/>
              <a:t>cambio</a:t>
            </a:r>
            <a:r>
              <a:rPr lang="en-US" i="1" dirty="0"/>
              <a:t> </a:t>
            </a:r>
            <a:r>
              <a:rPr lang="en-US" i="1" dirty="0" err="1"/>
              <a:t>lingüístico</a:t>
            </a:r>
            <a:r>
              <a:rPr lang="en-US" i="1" dirty="0"/>
              <a:t> </a:t>
            </a:r>
            <a:r>
              <a:rPr lang="en-US" i="1" dirty="0" err="1"/>
              <a:t>en</a:t>
            </a:r>
            <a:r>
              <a:rPr lang="en-US" i="1" dirty="0"/>
              <a:t> la </a:t>
            </a:r>
            <a:r>
              <a:rPr lang="en-US" i="1" dirty="0" err="1"/>
              <a:t>educación</a:t>
            </a:r>
            <a:r>
              <a:rPr lang="en-US" i="1" dirty="0"/>
              <a:t> </a:t>
            </a:r>
            <a:r>
              <a:rPr lang="en-US" i="1" dirty="0" err="1"/>
              <a:t>en</a:t>
            </a:r>
            <a:r>
              <a:rPr lang="en-US" i="1" dirty="0"/>
              <a:t> </a:t>
            </a:r>
            <a:r>
              <a:rPr lang="en-US" i="1" dirty="0" err="1"/>
              <a:t>los</a:t>
            </a:r>
            <a:r>
              <a:rPr lang="en-US" i="1" dirty="0"/>
              <a:t> </a:t>
            </a:r>
            <a:r>
              <a:rPr lang="en-US" i="1" dirty="0" err="1"/>
              <a:t>últimos</a:t>
            </a:r>
            <a:r>
              <a:rPr lang="en-US" i="1" dirty="0"/>
              <a:t> 25 </a:t>
            </a:r>
            <a:r>
              <a:rPr lang="en-US" i="1" dirty="0" err="1"/>
              <a:t>años</a:t>
            </a:r>
            <a:r>
              <a:rPr lang="en-US" i="1" dirty="0"/>
              <a:t> </a:t>
            </a:r>
            <a:r>
              <a:rPr lang="en-US" i="1" dirty="0" err="1"/>
              <a:t>en</a:t>
            </a:r>
            <a:r>
              <a:rPr lang="en-US" i="1" dirty="0"/>
              <a:t> </a:t>
            </a:r>
            <a:r>
              <a:rPr lang="en-US" i="1" dirty="0" err="1"/>
              <a:t>España</a:t>
            </a:r>
            <a:r>
              <a:rPr lang="en-US" dirty="0"/>
              <a:t> (2009)</a:t>
            </a:r>
          </a:p>
          <a:p>
            <a:r>
              <a:rPr lang="en-US" dirty="0"/>
              <a:t>Bengoechea, Non-sexist Spanish policies: An attempt bound to fail? (2011)</a:t>
            </a:r>
          </a:p>
          <a:p>
            <a:r>
              <a:rPr lang="en-US" dirty="0" err="1"/>
              <a:t>Teso</a:t>
            </a:r>
            <a:r>
              <a:rPr lang="en-US" dirty="0"/>
              <a:t> &amp; </a:t>
            </a:r>
            <a:r>
              <a:rPr lang="en-US" dirty="0" err="1"/>
              <a:t>Crolley</a:t>
            </a:r>
            <a:r>
              <a:rPr lang="en-US" dirty="0"/>
              <a:t>, Gender-based linguistic reform in international </a:t>
            </a:r>
            <a:r>
              <a:rPr lang="en-US" dirty="0" err="1"/>
              <a:t>organisations</a:t>
            </a:r>
            <a:r>
              <a:rPr lang="en-US" dirty="0"/>
              <a:t> (2013). </a:t>
            </a:r>
          </a:p>
          <a:p>
            <a:r>
              <a:rPr lang="en-US" dirty="0"/>
              <a:t>Vogel, To evaluate corpus planning. A case of a Swedish language policy action concerning terms for disability. </a:t>
            </a:r>
            <a:r>
              <a:rPr lang="en-US" i="1" dirty="0"/>
              <a:t>Current Issues in Language  Planning </a:t>
            </a:r>
            <a:r>
              <a:rPr lang="en-US" dirty="0"/>
              <a:t>(2019)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5C6B-0666-4613-BE1A-556A6970CA08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3300341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Hur har Socialstyrelsens och </a:t>
            </a:r>
            <a:r>
              <a:rPr lang="sv-SE" dirty="0" err="1"/>
              <a:t>Handisams</a:t>
            </a:r>
            <a:r>
              <a:rPr lang="sv-SE" dirty="0"/>
              <a:t> (nuvarande Myndigheten för delaktighet) rekommendation 2007 fungerat i praktiken?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i="1" dirty="0"/>
              <a:t>Rekommendationen förordade alltså ...</a:t>
            </a:r>
          </a:p>
          <a:p>
            <a:pPr marL="0" indent="0">
              <a:buNone/>
            </a:pPr>
            <a:endParaRPr lang="sv-SE" i="1" dirty="0"/>
          </a:p>
          <a:p>
            <a:pPr marL="0" indent="0">
              <a:buNone/>
            </a:pPr>
            <a:r>
              <a:rPr lang="sv-SE" i="1" dirty="0"/>
              <a:t>Handikapp</a:t>
            </a:r>
            <a:r>
              <a:rPr lang="sv-SE" dirty="0"/>
              <a:t> – avråds ifrån</a:t>
            </a:r>
          </a:p>
          <a:p>
            <a:pPr marL="0" indent="0">
              <a:buNone/>
            </a:pPr>
            <a:r>
              <a:rPr lang="sv-SE" i="1" dirty="0"/>
              <a:t>Funktionshinder</a:t>
            </a:r>
            <a:r>
              <a:rPr lang="sv-SE" dirty="0"/>
              <a:t> – relation mellan person och miljö</a:t>
            </a:r>
          </a:p>
          <a:p>
            <a:pPr marL="0" indent="0">
              <a:buNone/>
            </a:pPr>
            <a:r>
              <a:rPr lang="sv-SE" i="1" dirty="0"/>
              <a:t>Funktionsnedsättning</a:t>
            </a:r>
            <a:r>
              <a:rPr lang="sv-SE" dirty="0"/>
              <a:t> – den (brist på) förmåga som en enskild person har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9DDC-D6B0-41F7-AE30-010C1F3C3676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3711233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Forskningsfrågor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Vilken effekt har språkplaneringsåtgärden haft på officiellt språkbruk?</a:t>
            </a:r>
          </a:p>
          <a:p>
            <a:r>
              <a:rPr lang="sv-SE" dirty="0"/>
              <a:t>Hur har </a:t>
            </a:r>
            <a:r>
              <a:rPr lang="sv-SE" i="1" dirty="0"/>
              <a:t>funktionshinder</a:t>
            </a:r>
            <a:r>
              <a:rPr lang="sv-SE" dirty="0"/>
              <a:t> använts med tanke på rekommendationen att använda ordet för relationen mellan individ/grupp och miljö?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19679044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Teori och metod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/>
              <a:t>En förändring i språkbruk kan leda till en samhällelig förändring (</a:t>
            </a:r>
            <a:r>
              <a:rPr lang="sv-SE" dirty="0" err="1"/>
              <a:t>Ricento</a:t>
            </a:r>
            <a:r>
              <a:rPr lang="sv-SE" dirty="0"/>
              <a:t> 2000, </a:t>
            </a:r>
            <a:r>
              <a:rPr lang="sv-SE" dirty="0" err="1"/>
              <a:t>Töllefson</a:t>
            </a:r>
            <a:r>
              <a:rPr lang="sv-SE" dirty="0"/>
              <a:t> 1991)</a:t>
            </a:r>
          </a:p>
          <a:p>
            <a:r>
              <a:rPr lang="sv-SE" dirty="0"/>
              <a:t>Språk, social praktik och social förändring påverkar varandra ömsesidigt (</a:t>
            </a:r>
            <a:r>
              <a:rPr lang="sv-SE" dirty="0" err="1"/>
              <a:t>Fairclough</a:t>
            </a:r>
            <a:r>
              <a:rPr lang="sv-SE" dirty="0"/>
              <a:t> 2001).</a:t>
            </a:r>
          </a:p>
          <a:p>
            <a:r>
              <a:rPr lang="sv-SE" dirty="0"/>
              <a:t>Kvantitativa beräkningar i korpus: hur många förekomster före och efter språkplaneringsåtgärden 2007 av</a:t>
            </a:r>
          </a:p>
          <a:p>
            <a:pPr lvl="1"/>
            <a:r>
              <a:rPr lang="sv-SE" i="1" dirty="0"/>
              <a:t>Handikapp*</a:t>
            </a:r>
          </a:p>
          <a:p>
            <a:pPr lvl="1"/>
            <a:r>
              <a:rPr lang="sv-SE" i="1" dirty="0" err="1"/>
              <a:t>Funktionsneds</a:t>
            </a:r>
            <a:r>
              <a:rPr lang="sv-SE" i="1" dirty="0"/>
              <a:t>*</a:t>
            </a:r>
          </a:p>
          <a:p>
            <a:pPr lvl="1"/>
            <a:r>
              <a:rPr lang="sv-SE" i="1" dirty="0" err="1"/>
              <a:t>Funktionshind</a:t>
            </a:r>
            <a:r>
              <a:rPr lang="sv-SE" i="1" dirty="0"/>
              <a:t>* </a:t>
            </a:r>
          </a:p>
          <a:p>
            <a:pPr lvl="1"/>
            <a:r>
              <a:rPr lang="sv-SE" dirty="0"/>
              <a:t>(inkl. sammansättningar som </a:t>
            </a:r>
            <a:r>
              <a:rPr lang="sv-SE" i="1" dirty="0"/>
              <a:t>handikapporganisationer</a:t>
            </a:r>
            <a:r>
              <a:rPr lang="sv-SE" dirty="0"/>
              <a:t>)</a:t>
            </a:r>
          </a:p>
          <a:p>
            <a:r>
              <a:rPr lang="sv-SE" dirty="0"/>
              <a:t>Vad betyder </a:t>
            </a:r>
            <a:r>
              <a:rPr lang="sv-SE" i="1" dirty="0"/>
              <a:t>funktionshinder </a:t>
            </a:r>
            <a:r>
              <a:rPr lang="sv-SE" dirty="0"/>
              <a:t>i varje enskild kontext (utfördes på delar av materialet)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2507333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Material</a:t>
            </a:r>
            <a:endParaRPr lang="en-US" dirty="0"/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</p:nvPr>
        </p:nvGraphicFramePr>
        <p:xfrm>
          <a:off x="757238" y="1309688"/>
          <a:ext cx="10599736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934">
                  <a:extLst>
                    <a:ext uri="{9D8B030D-6E8A-4147-A177-3AD203B41FA5}">
                      <a16:colId xmlns:a16="http://schemas.microsoft.com/office/drawing/2014/main" val="3876839920"/>
                    </a:ext>
                  </a:extLst>
                </a:gridCol>
                <a:gridCol w="2649934">
                  <a:extLst>
                    <a:ext uri="{9D8B030D-6E8A-4147-A177-3AD203B41FA5}">
                      <a16:colId xmlns:a16="http://schemas.microsoft.com/office/drawing/2014/main" val="812745223"/>
                    </a:ext>
                  </a:extLst>
                </a:gridCol>
                <a:gridCol w="2649934">
                  <a:extLst>
                    <a:ext uri="{9D8B030D-6E8A-4147-A177-3AD203B41FA5}">
                      <a16:colId xmlns:a16="http://schemas.microsoft.com/office/drawing/2014/main" val="1106350987"/>
                    </a:ext>
                  </a:extLst>
                </a:gridCol>
                <a:gridCol w="2649934">
                  <a:extLst>
                    <a:ext uri="{9D8B030D-6E8A-4147-A177-3AD203B41FA5}">
                      <a16:colId xmlns:a16="http://schemas.microsoft.com/office/drawing/2014/main" val="3236763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Område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/>
                        <a:t>Texttyp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2016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463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Regering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Offentlig utredning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100 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204</a:t>
                      </a:r>
                      <a:r>
                        <a:rPr lang="sv-SE" baseline="0" dirty="0"/>
                        <a:t> 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301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Riksdag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Motion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 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 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184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Myndighet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Verksamhetsberättelse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156 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194 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529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Landsting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Informationstidning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48 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52 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313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Kommun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Protokoll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93 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271 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587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Intresseorganisation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Medlemstidning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72 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72 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797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Forskning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Vetenskaplig</a:t>
                      </a:r>
                      <a:r>
                        <a:rPr lang="sv-SE" baseline="0" dirty="0"/>
                        <a:t> </a:t>
                      </a:r>
                      <a:r>
                        <a:rPr lang="sv-SE" dirty="0"/>
                        <a:t>rapport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46 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95 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544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Media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Dagstidning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2092 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2022 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222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Bransch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Branschtidning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306 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226 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144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2920 s., ca 1</a:t>
                      </a:r>
                      <a:r>
                        <a:rPr lang="sv-SE" b="1" baseline="0" dirty="0"/>
                        <a:t> 621 000 ord.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3249 s., ca 2 638 000 ord.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267961"/>
                  </a:ext>
                </a:extLst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1522723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Resultat I. Förändras språkbruket?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Från 2007 till 2016</a:t>
            </a:r>
          </a:p>
          <a:p>
            <a:pPr lvl="1"/>
            <a:r>
              <a:rPr lang="sv-SE" dirty="0"/>
              <a:t>minskar </a:t>
            </a:r>
            <a:r>
              <a:rPr lang="sv-SE" b="1" i="1" dirty="0"/>
              <a:t>handikapp</a:t>
            </a:r>
            <a:r>
              <a:rPr lang="sv-SE" i="1" dirty="0"/>
              <a:t> </a:t>
            </a:r>
            <a:r>
              <a:rPr lang="sv-SE" dirty="0"/>
              <a:t>från 97 förekomster (0,06/1000 ord) till 26 förekomster (0,03/1000 ord)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ökar </a:t>
            </a:r>
            <a:r>
              <a:rPr lang="sv-SE" b="1" i="1" dirty="0"/>
              <a:t>funktionsnedsättning</a:t>
            </a:r>
            <a:r>
              <a:rPr lang="sv-SE" i="1" dirty="0"/>
              <a:t> </a:t>
            </a:r>
            <a:r>
              <a:rPr lang="sv-SE" dirty="0"/>
              <a:t>från 31 förekomster (0,02/1000 ord) till 211 förekomster (0,2/1000 ord)</a:t>
            </a:r>
          </a:p>
          <a:p>
            <a:pPr lvl="1"/>
            <a:endParaRPr lang="sv-SE" i="1" dirty="0"/>
          </a:p>
          <a:p>
            <a:pPr lvl="1"/>
            <a:r>
              <a:rPr lang="sv-SE" dirty="0"/>
              <a:t>är </a:t>
            </a:r>
            <a:r>
              <a:rPr lang="sv-SE" b="1" i="1" dirty="0"/>
              <a:t>funktionshinder</a:t>
            </a:r>
            <a:r>
              <a:rPr lang="sv-SE" i="1" dirty="0"/>
              <a:t> </a:t>
            </a:r>
            <a:r>
              <a:rPr lang="sv-SE" dirty="0"/>
              <a:t>stabilt (183 förekomster), vilket innebär en relativ ökning (från 0,1/1000 till 0,2/1000 ord)</a:t>
            </a:r>
          </a:p>
          <a:p>
            <a:pPr marL="457200" lvl="1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448768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Eleverna i träningsskolan har </a:t>
            </a:r>
            <a:r>
              <a:rPr lang="sv-SE" i="1" dirty="0"/>
              <a:t>handikapp</a:t>
            </a:r>
            <a:r>
              <a:rPr lang="sv-SE" dirty="0"/>
              <a:t> som gör att de inte kan tillgodogöra sig undervisningen i grundsärskolan. (Myndighet 2007)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Barn som på grund av sin </a:t>
            </a:r>
            <a:r>
              <a:rPr lang="sv-SE" i="1" dirty="0"/>
              <a:t>funktionsnedsättning</a:t>
            </a:r>
            <a:r>
              <a:rPr lang="sv-SE" dirty="0"/>
              <a:t> eller andra särskilda skäl inte kan gå i grundskolan eller grundsärskolan ska tas emot i specialskolan om de är döva eller har en hörselnedsättning, har en grav språkstörning, är dövblinda eller har synnedsättning och ytterligare </a:t>
            </a:r>
            <a:r>
              <a:rPr lang="sv-SE" i="1" dirty="0"/>
              <a:t>funktionsnedsättning.</a:t>
            </a:r>
            <a:r>
              <a:rPr lang="sv-SE" dirty="0"/>
              <a:t> (Myndighet 2016)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3743065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err="1"/>
              <a:t>Handikappbegreppet</a:t>
            </a:r>
            <a:r>
              <a:rPr lang="en-US" dirty="0"/>
              <a:t>, </a:t>
            </a:r>
            <a:r>
              <a:rPr lang="en-US" dirty="0" err="1"/>
              <a:t>vilket</a:t>
            </a:r>
            <a:r>
              <a:rPr lang="en-US" dirty="0"/>
              <a:t> </a:t>
            </a:r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begrepp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användes</a:t>
            </a:r>
            <a:r>
              <a:rPr lang="en-US" dirty="0"/>
              <a:t> för funktionshinder </a:t>
            </a:r>
            <a:r>
              <a:rPr lang="en-US" dirty="0" err="1"/>
              <a:t>från</a:t>
            </a:r>
            <a:r>
              <a:rPr lang="en-US" dirty="0"/>
              <a:t> 1950-talet,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gradvis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formuleras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relativa</a:t>
            </a:r>
            <a:r>
              <a:rPr lang="en-US" dirty="0"/>
              <a:t> termer </a:t>
            </a:r>
            <a:r>
              <a:rPr lang="en-US" dirty="0" err="1"/>
              <a:t>från</a:t>
            </a:r>
            <a:r>
              <a:rPr lang="en-US" dirty="0"/>
              <a:t> 1960-talet. (</a:t>
            </a:r>
            <a:r>
              <a:rPr lang="en-US" dirty="0" err="1"/>
              <a:t>Forskning</a:t>
            </a:r>
            <a:r>
              <a:rPr lang="en-US" dirty="0"/>
              <a:t> 2016)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3270246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Bilsajterna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usla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tillgänglighet</a:t>
            </a:r>
            <a:r>
              <a:rPr lang="en-US" dirty="0"/>
              <a:t>. Och </a:t>
            </a:r>
            <a:r>
              <a:rPr lang="en-US" dirty="0" err="1"/>
              <a:t>nej</a:t>
            </a:r>
            <a:r>
              <a:rPr lang="en-US" dirty="0"/>
              <a:t>,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duger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med </a:t>
            </a:r>
            <a:r>
              <a:rPr lang="en-US" dirty="0" err="1"/>
              <a:t>bortförklaringar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stil</a:t>
            </a:r>
            <a:r>
              <a:rPr lang="en-US" dirty="0"/>
              <a:t> med </a:t>
            </a:r>
            <a:r>
              <a:rPr lang="en-US" dirty="0" err="1"/>
              <a:t>att</a:t>
            </a:r>
            <a:r>
              <a:rPr lang="en-US" dirty="0"/>
              <a:t> “</a:t>
            </a:r>
            <a:r>
              <a:rPr lang="en-US" i="1" dirty="0" err="1"/>
              <a:t>blinda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får</a:t>
            </a:r>
            <a:r>
              <a:rPr lang="en-US" dirty="0"/>
              <a:t> </a:t>
            </a:r>
            <a:r>
              <a:rPr lang="en-US" dirty="0" err="1"/>
              <a:t>köra</a:t>
            </a:r>
            <a:r>
              <a:rPr lang="en-US" dirty="0"/>
              <a:t> </a:t>
            </a:r>
            <a:r>
              <a:rPr lang="en-US" dirty="0" err="1"/>
              <a:t>bil</a:t>
            </a:r>
            <a:r>
              <a:rPr lang="en-US" dirty="0"/>
              <a:t>”.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hum om </a:t>
            </a:r>
            <a:r>
              <a:rPr lang="en-US" dirty="0" err="1"/>
              <a:t>vad</a:t>
            </a:r>
            <a:r>
              <a:rPr lang="en-US" dirty="0"/>
              <a:t> </a:t>
            </a:r>
            <a:r>
              <a:rPr lang="en-US" dirty="0" err="1"/>
              <a:t>tillgänglighet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webben</a:t>
            </a:r>
            <a:r>
              <a:rPr lang="en-US" dirty="0"/>
              <a:t> </a:t>
            </a:r>
            <a:r>
              <a:rPr lang="en-US" dirty="0" err="1"/>
              <a:t>faktiskt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, vet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handlar</a:t>
            </a:r>
            <a:r>
              <a:rPr lang="en-US" dirty="0"/>
              <a:t> om </a:t>
            </a:r>
            <a:r>
              <a:rPr lang="en-US" dirty="0" err="1"/>
              <a:t>mycket</a:t>
            </a:r>
            <a:r>
              <a:rPr lang="en-US" dirty="0"/>
              <a:t> </a:t>
            </a:r>
            <a:r>
              <a:rPr lang="en-US" dirty="0" err="1"/>
              <a:t>mer</a:t>
            </a:r>
            <a:r>
              <a:rPr lang="en-US" dirty="0"/>
              <a:t> </a:t>
            </a:r>
            <a:r>
              <a:rPr lang="en-US" dirty="0" err="1"/>
              <a:t>än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anpassa</a:t>
            </a:r>
            <a:r>
              <a:rPr lang="en-US" dirty="0"/>
              <a:t> </a:t>
            </a:r>
            <a:r>
              <a:rPr lang="en-US" dirty="0" err="1"/>
              <a:t>webben</a:t>
            </a:r>
            <a:r>
              <a:rPr lang="en-US" dirty="0"/>
              <a:t> för </a:t>
            </a:r>
            <a:r>
              <a:rPr lang="en-US" i="1" dirty="0" err="1"/>
              <a:t>synskadade</a:t>
            </a:r>
            <a:r>
              <a:rPr lang="en-US" i="1" dirty="0"/>
              <a:t> </a:t>
            </a:r>
            <a:r>
              <a:rPr lang="en-US" i="1" dirty="0" err="1"/>
              <a:t>personer</a:t>
            </a:r>
            <a:r>
              <a:rPr lang="en-US" dirty="0"/>
              <a:t>. </a:t>
            </a:r>
            <a:r>
              <a:rPr lang="en-US" dirty="0" err="1"/>
              <a:t>Dessutom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faktiskt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förbjudet</a:t>
            </a:r>
            <a:r>
              <a:rPr lang="en-US" dirty="0"/>
              <a:t> för </a:t>
            </a:r>
            <a:r>
              <a:rPr lang="en-US" i="1" dirty="0" err="1"/>
              <a:t>synskadade</a:t>
            </a:r>
            <a:r>
              <a:rPr lang="en-US" i="1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åka</a:t>
            </a:r>
            <a:r>
              <a:rPr lang="en-US" dirty="0"/>
              <a:t> </a:t>
            </a:r>
            <a:r>
              <a:rPr lang="en-US" dirty="0" err="1"/>
              <a:t>bil</a:t>
            </a:r>
            <a:r>
              <a:rPr lang="en-US" dirty="0"/>
              <a:t>,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fullt</a:t>
            </a:r>
            <a:r>
              <a:rPr lang="en-US" dirty="0"/>
              <a:t> relevant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ska</a:t>
            </a:r>
            <a:r>
              <a:rPr lang="en-US" dirty="0"/>
              <a:t> </a:t>
            </a:r>
            <a:r>
              <a:rPr lang="en-US" dirty="0" err="1"/>
              <a:t>kunna</a:t>
            </a:r>
            <a:r>
              <a:rPr lang="en-US" dirty="0"/>
              <a:t> </a:t>
            </a:r>
            <a:r>
              <a:rPr lang="en-US" dirty="0" err="1"/>
              <a:t>hitta</a:t>
            </a:r>
            <a:r>
              <a:rPr lang="en-US" dirty="0"/>
              <a:t> information om </a:t>
            </a:r>
            <a:r>
              <a:rPr lang="en-US" dirty="0" err="1"/>
              <a:t>bilar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nätet</a:t>
            </a:r>
            <a:r>
              <a:rPr lang="en-US" dirty="0"/>
              <a:t>. (</a:t>
            </a:r>
            <a:r>
              <a:rPr lang="en-US" dirty="0" err="1"/>
              <a:t>Bransch</a:t>
            </a:r>
            <a:r>
              <a:rPr lang="en-US" dirty="0"/>
              <a:t> 2007)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4080499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Överblick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Min ingång</a:t>
            </a:r>
          </a:p>
          <a:p>
            <a:r>
              <a:rPr lang="sv-SE" dirty="0"/>
              <a:t>Laddade ord. Vad är laddat? </a:t>
            </a:r>
          </a:p>
          <a:p>
            <a:r>
              <a:rPr lang="sv-SE" dirty="0"/>
              <a:t>Bakgrund</a:t>
            </a:r>
          </a:p>
          <a:p>
            <a:pPr lvl="1"/>
            <a:r>
              <a:rPr lang="sv-SE" dirty="0"/>
              <a:t>Framväxten av uttrycket </a:t>
            </a:r>
            <a:r>
              <a:rPr lang="sv-SE" i="1" dirty="0"/>
              <a:t>funktionsnedsättning</a:t>
            </a:r>
            <a:endParaRPr lang="sv-SE" dirty="0"/>
          </a:p>
          <a:p>
            <a:pPr lvl="1"/>
            <a:r>
              <a:rPr lang="sv-SE" dirty="0"/>
              <a:t>Kort om framväxten av</a:t>
            </a:r>
            <a:r>
              <a:rPr lang="sv-SE" i="1" dirty="0"/>
              <a:t> rom</a:t>
            </a:r>
            <a:r>
              <a:rPr lang="sv-SE" dirty="0"/>
              <a:t> och </a:t>
            </a:r>
            <a:r>
              <a:rPr lang="sv-SE" i="1" dirty="0" err="1"/>
              <a:t>hbtq</a:t>
            </a:r>
            <a:r>
              <a:rPr lang="sv-SE" i="1" dirty="0"/>
              <a:t>.</a:t>
            </a:r>
          </a:p>
          <a:p>
            <a:pPr lvl="0"/>
            <a:r>
              <a:rPr lang="sv-SE" dirty="0">
                <a:solidFill>
                  <a:srgbClr val="002F5F"/>
                </a:solidFill>
              </a:rPr>
              <a:t>Utvärdering – hur fungerar förändringar i praktiken? </a:t>
            </a:r>
          </a:p>
          <a:p>
            <a:pPr lvl="0"/>
            <a:r>
              <a:rPr lang="sv-SE" dirty="0">
                <a:solidFill>
                  <a:srgbClr val="002F5F"/>
                </a:solidFill>
              </a:rPr>
              <a:t>Frågor jag fått</a:t>
            </a:r>
          </a:p>
          <a:p>
            <a:pPr lvl="0"/>
            <a:r>
              <a:rPr lang="sv-SE" dirty="0">
                <a:solidFill>
                  <a:srgbClr val="002F5F"/>
                </a:solidFill>
              </a:rPr>
              <a:t>Frågor till er – Frågor från er.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02A9-9703-4EBD-92D3-101ED8E6701A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39916822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Resultat II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Hur används </a:t>
            </a:r>
            <a:r>
              <a:rPr lang="sv-SE" i="1" dirty="0"/>
              <a:t>funktionshinder</a:t>
            </a:r>
            <a:r>
              <a:rPr lang="sv-SE" dirty="0"/>
              <a:t>?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10242265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Resultat II</a:t>
            </a:r>
            <a:endParaRPr lang="en-US" dirty="0"/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</p:nvPr>
        </p:nvGraphicFramePr>
        <p:xfrm>
          <a:off x="757238" y="1309688"/>
          <a:ext cx="7949805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961">
                  <a:extLst>
                    <a:ext uri="{9D8B030D-6E8A-4147-A177-3AD203B41FA5}">
                      <a16:colId xmlns:a16="http://schemas.microsoft.com/office/drawing/2014/main" val="3876839920"/>
                    </a:ext>
                  </a:extLst>
                </a:gridCol>
                <a:gridCol w="1589961">
                  <a:extLst>
                    <a:ext uri="{9D8B030D-6E8A-4147-A177-3AD203B41FA5}">
                      <a16:colId xmlns:a16="http://schemas.microsoft.com/office/drawing/2014/main" val="1106350987"/>
                    </a:ext>
                  </a:extLst>
                </a:gridCol>
                <a:gridCol w="1589961">
                  <a:extLst>
                    <a:ext uri="{9D8B030D-6E8A-4147-A177-3AD203B41FA5}">
                      <a16:colId xmlns:a16="http://schemas.microsoft.com/office/drawing/2014/main" val="3592741795"/>
                    </a:ext>
                  </a:extLst>
                </a:gridCol>
                <a:gridCol w="1589961">
                  <a:extLst>
                    <a:ext uri="{9D8B030D-6E8A-4147-A177-3AD203B41FA5}">
                      <a16:colId xmlns:a16="http://schemas.microsoft.com/office/drawing/2014/main" val="323676371"/>
                    </a:ext>
                  </a:extLst>
                </a:gridCol>
                <a:gridCol w="1589961">
                  <a:extLst>
                    <a:ext uri="{9D8B030D-6E8A-4147-A177-3AD203B41FA5}">
                      <a16:colId xmlns:a16="http://schemas.microsoft.com/office/drawing/2014/main" val="772929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Område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v-SE" dirty="0"/>
                        <a:t>2007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sv-SE" dirty="0"/>
                        <a:t>2016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24637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Individ/grupp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Relation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Individ/grupp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Relation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08529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Regering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3301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Riksdag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184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Myndighet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529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Landsting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313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Kommun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95879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Intresse-organisation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797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Forskning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4544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Media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1222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Bransch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144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b="1" dirty="0"/>
                        <a:t>Total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24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24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b="1" dirty="0"/>
                        <a:t>16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267961"/>
                  </a:ext>
                </a:extLst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13830223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kan det låta ...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Hela </a:t>
            </a:r>
            <a:r>
              <a:rPr lang="en-US" dirty="0" err="1"/>
              <a:t>anläggningen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tillgänglighetscertifierad</a:t>
            </a:r>
            <a:r>
              <a:rPr lang="en-US" dirty="0"/>
              <a:t> och för dig med </a:t>
            </a:r>
            <a:r>
              <a:rPr lang="en-US" i="1" dirty="0"/>
              <a:t>funktionshinder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kurserna</a:t>
            </a:r>
            <a:r>
              <a:rPr lang="en-US" dirty="0"/>
              <a:t> </a:t>
            </a:r>
            <a:r>
              <a:rPr lang="en-US" dirty="0" err="1"/>
              <a:t>anpassade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du </a:t>
            </a:r>
            <a:r>
              <a:rPr lang="en-US" dirty="0" err="1"/>
              <a:t>ska</a:t>
            </a:r>
            <a:r>
              <a:rPr lang="en-US" dirty="0"/>
              <a:t> </a:t>
            </a:r>
            <a:r>
              <a:rPr lang="en-US" dirty="0" err="1"/>
              <a:t>kunna</a:t>
            </a:r>
            <a:r>
              <a:rPr lang="en-US" dirty="0"/>
              <a:t> </a:t>
            </a:r>
            <a:r>
              <a:rPr lang="en-US" dirty="0" err="1"/>
              <a:t>kombinera</a:t>
            </a:r>
            <a:r>
              <a:rPr lang="en-US" dirty="0"/>
              <a:t> studier med </a:t>
            </a:r>
            <a:r>
              <a:rPr lang="en-US" dirty="0" err="1"/>
              <a:t>träning</a:t>
            </a:r>
            <a:r>
              <a:rPr lang="en-US" dirty="0"/>
              <a:t>, </a:t>
            </a:r>
            <a:r>
              <a:rPr lang="en-US" dirty="0" err="1"/>
              <a:t>rehabilitering</a:t>
            </a:r>
            <a:r>
              <a:rPr lang="en-US" dirty="0"/>
              <a:t> och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aktiv</a:t>
            </a:r>
            <a:r>
              <a:rPr lang="en-US" dirty="0"/>
              <a:t> </a:t>
            </a:r>
            <a:r>
              <a:rPr lang="en-US" dirty="0" err="1"/>
              <a:t>fritid</a:t>
            </a:r>
            <a:r>
              <a:rPr lang="en-US" dirty="0"/>
              <a:t>. (</a:t>
            </a:r>
            <a:r>
              <a:rPr lang="en-US" dirty="0" err="1"/>
              <a:t>Intresseorganisation</a:t>
            </a:r>
            <a:r>
              <a:rPr lang="en-US" dirty="0"/>
              <a:t> 2007)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Under </a:t>
            </a:r>
            <a:r>
              <a:rPr lang="en-US" dirty="0" err="1"/>
              <a:t>lång</a:t>
            </a:r>
            <a:r>
              <a:rPr lang="en-US" dirty="0"/>
              <a:t> </a:t>
            </a:r>
            <a:r>
              <a:rPr lang="en-US" dirty="0" err="1"/>
              <a:t>tid</a:t>
            </a:r>
            <a:r>
              <a:rPr lang="en-US" dirty="0"/>
              <a:t> </a:t>
            </a:r>
            <a:r>
              <a:rPr lang="en-US" dirty="0" err="1"/>
              <a:t>sågs</a:t>
            </a:r>
            <a:r>
              <a:rPr lang="en-US" dirty="0"/>
              <a:t> </a:t>
            </a:r>
            <a:r>
              <a:rPr lang="en-US" dirty="0" err="1"/>
              <a:t>inte</a:t>
            </a:r>
            <a:r>
              <a:rPr lang="en-US" dirty="0"/>
              <a:t> </a:t>
            </a:r>
            <a:r>
              <a:rPr lang="en-US" dirty="0" err="1"/>
              <a:t>människor</a:t>
            </a:r>
            <a:r>
              <a:rPr lang="en-US" dirty="0"/>
              <a:t> med </a:t>
            </a:r>
            <a:r>
              <a:rPr lang="en-US" i="1" dirty="0"/>
              <a:t>funktionshinder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experter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sin </a:t>
            </a:r>
            <a:r>
              <a:rPr lang="en-US" dirty="0" err="1"/>
              <a:t>levnadssituation</a:t>
            </a:r>
            <a:r>
              <a:rPr lang="en-US" dirty="0"/>
              <a:t> och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många</a:t>
            </a:r>
            <a:r>
              <a:rPr lang="en-US" dirty="0"/>
              <a:t> fall </a:t>
            </a:r>
            <a:r>
              <a:rPr lang="en-US" dirty="0" err="1"/>
              <a:t>beslutades</a:t>
            </a:r>
            <a:r>
              <a:rPr lang="en-US" dirty="0"/>
              <a:t> </a:t>
            </a:r>
            <a:r>
              <a:rPr lang="en-US" dirty="0" err="1"/>
              <a:t>stödet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olika</a:t>
            </a:r>
            <a:r>
              <a:rPr lang="en-US" dirty="0"/>
              <a:t> </a:t>
            </a:r>
            <a:r>
              <a:rPr lang="en-US" dirty="0" err="1"/>
              <a:t>myndighetsexperter</a:t>
            </a:r>
            <a:r>
              <a:rPr lang="en-US" dirty="0"/>
              <a:t> </a:t>
            </a:r>
            <a:r>
              <a:rPr lang="en-US" dirty="0" err="1"/>
              <a:t>där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ofta</a:t>
            </a:r>
            <a:r>
              <a:rPr lang="en-US" dirty="0"/>
              <a:t> </a:t>
            </a:r>
            <a:r>
              <a:rPr lang="en-US" dirty="0" err="1"/>
              <a:t>låg</a:t>
            </a:r>
            <a:r>
              <a:rPr lang="en-US" dirty="0"/>
              <a:t> </a:t>
            </a:r>
            <a:r>
              <a:rPr lang="en-US" dirty="0" err="1"/>
              <a:t>kring</a:t>
            </a:r>
            <a:r>
              <a:rPr lang="en-US" dirty="0"/>
              <a:t> </a:t>
            </a:r>
            <a:r>
              <a:rPr lang="en-US" dirty="0" err="1"/>
              <a:t>vilken</a:t>
            </a:r>
            <a:r>
              <a:rPr lang="en-US" dirty="0"/>
              <a:t> </a:t>
            </a:r>
            <a:r>
              <a:rPr lang="en-US" dirty="0" err="1"/>
              <a:t>diagnos</a:t>
            </a:r>
            <a:r>
              <a:rPr lang="en-US" dirty="0"/>
              <a:t> den </a:t>
            </a:r>
            <a:r>
              <a:rPr lang="en-US" dirty="0" err="1"/>
              <a:t>enskilde</a:t>
            </a:r>
            <a:r>
              <a:rPr lang="en-US" dirty="0"/>
              <a:t> hade. (</a:t>
            </a:r>
            <a:r>
              <a:rPr lang="en-US" dirty="0" err="1"/>
              <a:t>Forskning</a:t>
            </a:r>
            <a:r>
              <a:rPr lang="en-US" dirty="0"/>
              <a:t> 2016)</a:t>
            </a:r>
          </a:p>
          <a:p>
            <a:pPr marL="0" indent="0">
              <a:lnSpc>
                <a:spcPct val="120000"/>
              </a:lnSpc>
              <a:buNone/>
            </a:pPr>
            <a:endParaRPr lang="sv-SE" dirty="0"/>
          </a:p>
          <a:p>
            <a:pPr marL="0" indent="0">
              <a:lnSpc>
                <a:spcPct val="120000"/>
              </a:lnSpc>
              <a:buNone/>
            </a:pPr>
            <a:r>
              <a:rPr lang="sv-SE" dirty="0"/>
              <a:t>I en enda källa används </a:t>
            </a:r>
            <a:r>
              <a:rPr lang="sv-SE" i="1" dirty="0"/>
              <a:t>funktionshinder</a:t>
            </a:r>
            <a:r>
              <a:rPr lang="sv-SE" dirty="0"/>
              <a:t> konsekvent enligt rekommendationerna</a:t>
            </a: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/>
              <a:t>Hjälpmedel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produkter</a:t>
            </a:r>
            <a:r>
              <a:rPr lang="en-US" dirty="0"/>
              <a:t>, </a:t>
            </a:r>
            <a:r>
              <a:rPr lang="en-US" dirty="0" err="1"/>
              <a:t>metoder</a:t>
            </a:r>
            <a:r>
              <a:rPr lang="en-US" dirty="0"/>
              <a:t> och </a:t>
            </a:r>
            <a:r>
              <a:rPr lang="en-US" dirty="0" err="1"/>
              <a:t>tjänster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personer</a:t>
            </a:r>
            <a:r>
              <a:rPr lang="en-US" dirty="0"/>
              <a:t>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behov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själv</a:t>
            </a:r>
            <a:r>
              <a:rPr lang="en-US" dirty="0"/>
              <a:t>, </a:t>
            </a:r>
            <a:r>
              <a:rPr lang="en-US" dirty="0" err="1"/>
              <a:t>eller</a:t>
            </a:r>
            <a:r>
              <a:rPr lang="en-US" dirty="0"/>
              <a:t> med </a:t>
            </a:r>
            <a:r>
              <a:rPr lang="en-US" dirty="0" err="1"/>
              <a:t>hjälp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annan</a:t>
            </a:r>
            <a:r>
              <a:rPr lang="en-US" dirty="0"/>
              <a:t> person, </a:t>
            </a:r>
            <a:r>
              <a:rPr lang="en-US" dirty="0" err="1"/>
              <a:t>klara</a:t>
            </a:r>
            <a:r>
              <a:rPr lang="en-US" dirty="0"/>
              <a:t> de </a:t>
            </a:r>
            <a:r>
              <a:rPr lang="en-US" dirty="0" err="1"/>
              <a:t>vardagsvillkor</a:t>
            </a:r>
            <a:r>
              <a:rPr lang="en-US" dirty="0"/>
              <a:t> man </a:t>
            </a:r>
            <a:r>
              <a:rPr lang="en-US" dirty="0" err="1"/>
              <a:t>befinner</a:t>
            </a:r>
            <a:r>
              <a:rPr lang="en-US" dirty="0"/>
              <a:t> sig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enskilt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aktiv</a:t>
            </a:r>
            <a:r>
              <a:rPr lang="en-US" dirty="0"/>
              <a:t> </a:t>
            </a:r>
            <a:r>
              <a:rPr lang="en-US" dirty="0" err="1"/>
              <a:t>samverkan</a:t>
            </a:r>
            <a:r>
              <a:rPr lang="en-US" dirty="0"/>
              <a:t> med </a:t>
            </a:r>
            <a:r>
              <a:rPr lang="en-US" dirty="0" err="1"/>
              <a:t>omgivningen</a:t>
            </a:r>
            <a:r>
              <a:rPr lang="en-US" dirty="0"/>
              <a:t>. </a:t>
            </a:r>
            <a:r>
              <a:rPr lang="en-US" dirty="0" err="1"/>
              <a:t>Hjälpmedel</a:t>
            </a:r>
            <a:r>
              <a:rPr lang="en-US" dirty="0"/>
              <a:t> </a:t>
            </a:r>
            <a:r>
              <a:rPr lang="en-US" dirty="0" err="1"/>
              <a:t>behövs</a:t>
            </a:r>
            <a:r>
              <a:rPr lang="en-US" dirty="0"/>
              <a:t> för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överbrygga</a:t>
            </a:r>
            <a:r>
              <a:rPr lang="en-US" dirty="0"/>
              <a:t> </a:t>
            </a:r>
            <a:r>
              <a:rPr lang="en-US" i="1" dirty="0"/>
              <a:t>funktionshinder</a:t>
            </a:r>
            <a:r>
              <a:rPr lang="en-US" dirty="0"/>
              <a:t>. </a:t>
            </a:r>
            <a:r>
              <a:rPr lang="en-US" dirty="0" err="1"/>
              <a:t>Behoven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variera</a:t>
            </a:r>
            <a:r>
              <a:rPr lang="en-US" dirty="0"/>
              <a:t> </a:t>
            </a:r>
            <a:r>
              <a:rPr lang="en-US" dirty="0" err="1"/>
              <a:t>över</a:t>
            </a:r>
            <a:r>
              <a:rPr lang="en-US" dirty="0"/>
              <a:t> </a:t>
            </a:r>
            <a:r>
              <a:rPr lang="en-US" dirty="0" err="1"/>
              <a:t>tid</a:t>
            </a:r>
            <a:r>
              <a:rPr lang="en-US" dirty="0"/>
              <a:t> och </a:t>
            </a:r>
            <a:r>
              <a:rPr lang="en-US" dirty="0" err="1"/>
              <a:t>vara</a:t>
            </a:r>
            <a:r>
              <a:rPr lang="en-US" dirty="0"/>
              <a:t> </a:t>
            </a:r>
            <a:r>
              <a:rPr lang="en-US" dirty="0" err="1"/>
              <a:t>kortvariga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livslånga</a:t>
            </a:r>
            <a:r>
              <a:rPr lang="en-US" dirty="0"/>
              <a:t>. (</a:t>
            </a:r>
            <a:r>
              <a:rPr lang="en-US" dirty="0" err="1"/>
              <a:t>Kommun</a:t>
            </a:r>
            <a:r>
              <a:rPr lang="en-US" dirty="0"/>
              <a:t> 2016)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7677527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Framgång eller motgång?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Lexikal förändring: lyckad</a:t>
            </a:r>
          </a:p>
          <a:p>
            <a:r>
              <a:rPr lang="sv-SE" dirty="0"/>
              <a:t>Förändring mot ett perspektiv där fokus ligger på miljö, inte på individ/grupp: ingen skillnad.</a:t>
            </a:r>
          </a:p>
          <a:p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2348269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Språkvårdsarbete i ett större perspektiv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Att införa ett nytt ord (</a:t>
            </a:r>
            <a:r>
              <a:rPr lang="sv-SE" i="1" dirty="0"/>
              <a:t>funktionsnedsättning</a:t>
            </a:r>
            <a:r>
              <a:rPr lang="sv-SE" dirty="0"/>
              <a:t>): enklare</a:t>
            </a:r>
          </a:p>
          <a:p>
            <a:r>
              <a:rPr lang="sv-SE" dirty="0"/>
              <a:t>Att förändra innebörden av ett existerande ord (</a:t>
            </a:r>
            <a:r>
              <a:rPr lang="sv-SE" i="1" dirty="0"/>
              <a:t>funktionshinder</a:t>
            </a:r>
            <a:r>
              <a:rPr lang="sv-SE" dirty="0"/>
              <a:t>): svårare</a:t>
            </a:r>
          </a:p>
          <a:p>
            <a:r>
              <a:rPr lang="sv-SE" dirty="0"/>
              <a:t>Om målet är att förskjuta perspektiv, bör språkvårdsarbete ses som en resurs bland flera</a:t>
            </a:r>
          </a:p>
          <a:p>
            <a:r>
              <a:rPr lang="sv-SE" dirty="0"/>
              <a:t>Orden/uttrycken kategoriserar grupper, men används av och om individer. Varje individ har sitt unika perspektiv. En utopi att hitta ett språkligt uttryck?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12673674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Återkoppling från professionen I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Besök Socialstyrelsen sep. 2019.</a:t>
            </a:r>
          </a:p>
          <a:p>
            <a:pPr marL="0" indent="0">
              <a:buNone/>
            </a:pPr>
            <a:r>
              <a:rPr lang="sv-SE" dirty="0"/>
              <a:t>”Det bästa hade kanske varit att ta bort </a:t>
            </a:r>
            <a:r>
              <a:rPr lang="sv-SE" i="1" dirty="0"/>
              <a:t>funktionshinder</a:t>
            </a:r>
            <a:r>
              <a:rPr lang="sv-SE" dirty="0"/>
              <a:t> helt??”</a:t>
            </a:r>
          </a:p>
          <a:p>
            <a:pPr marL="0" indent="0">
              <a:buNone/>
            </a:pPr>
            <a:r>
              <a:rPr lang="sv-SE" dirty="0"/>
              <a:t>”Att </a:t>
            </a:r>
            <a:r>
              <a:rPr lang="sv-SE" i="1" dirty="0"/>
              <a:t>funktionsnedsättning</a:t>
            </a:r>
            <a:r>
              <a:rPr lang="sv-SE" dirty="0"/>
              <a:t> ökar kan ses som ett dåligt betyg? Mer fokus på individ/grupp, mindre på miljö.”</a:t>
            </a:r>
          </a:p>
          <a:p>
            <a:pPr marL="0" indent="0">
              <a:buNone/>
            </a:pPr>
            <a:r>
              <a:rPr lang="sv-SE" dirty="0"/>
              <a:t>”Din forskning stämmer med våra iakttagelser. Hur lite språket kan göra för att flytta fokus från en sak till en annan.”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36226039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Önskemål från Socialstyrelsen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Hur</a:t>
            </a:r>
            <a:r>
              <a:rPr lang="en-US" dirty="0"/>
              <a:t> </a:t>
            </a:r>
            <a:r>
              <a:rPr lang="en-US" dirty="0" err="1"/>
              <a:t>följer</a:t>
            </a:r>
            <a:r>
              <a:rPr lang="en-US" dirty="0"/>
              <a:t> </a:t>
            </a:r>
            <a:r>
              <a:rPr lang="en-US" dirty="0" err="1"/>
              <a:t>myndigheten</a:t>
            </a:r>
            <a:r>
              <a:rPr lang="en-US" dirty="0"/>
              <a:t> </a:t>
            </a:r>
            <a:r>
              <a:rPr lang="en-US" dirty="0" err="1"/>
              <a:t>sina</a:t>
            </a:r>
            <a:r>
              <a:rPr lang="en-US" dirty="0"/>
              <a:t> </a:t>
            </a:r>
            <a:r>
              <a:rPr lang="en-US" dirty="0" err="1"/>
              <a:t>egna</a:t>
            </a:r>
            <a:r>
              <a:rPr lang="en-US" dirty="0"/>
              <a:t> </a:t>
            </a:r>
            <a:r>
              <a:rPr lang="en-US" dirty="0" err="1"/>
              <a:t>rekommendationer</a:t>
            </a:r>
            <a:r>
              <a:rPr lang="en-US" dirty="0"/>
              <a:t>? 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tillgång</a:t>
            </a:r>
            <a:r>
              <a:rPr lang="en-US" dirty="0"/>
              <a:t> </a:t>
            </a:r>
            <a:r>
              <a:rPr lang="en-US" dirty="0" err="1"/>
              <a:t>t.ex</a:t>
            </a:r>
            <a:r>
              <a:rPr lang="en-US" dirty="0"/>
              <a:t>. </a:t>
            </a:r>
            <a:r>
              <a:rPr lang="en-US" dirty="0" err="1"/>
              <a:t>från</a:t>
            </a:r>
            <a:r>
              <a:rPr lang="en-US" dirty="0"/>
              <a:t> 2008.</a:t>
            </a:r>
          </a:p>
          <a:p>
            <a:r>
              <a:rPr lang="en-US" dirty="0" err="1"/>
              <a:t>Hur</a:t>
            </a:r>
            <a:r>
              <a:rPr lang="en-US" dirty="0"/>
              <a:t> </a:t>
            </a:r>
            <a:r>
              <a:rPr lang="en-US" dirty="0" err="1"/>
              <a:t>hanterar</a:t>
            </a:r>
            <a:r>
              <a:rPr lang="en-US" dirty="0"/>
              <a:t> </a:t>
            </a:r>
            <a:r>
              <a:rPr lang="en-US" dirty="0" err="1"/>
              <a:t>olika</a:t>
            </a:r>
            <a:r>
              <a:rPr lang="en-US" dirty="0"/>
              <a:t> </a:t>
            </a:r>
            <a:r>
              <a:rPr lang="en-US" dirty="0" err="1"/>
              <a:t>professioner</a:t>
            </a:r>
            <a:r>
              <a:rPr lang="en-US" dirty="0"/>
              <a:t> (ex. </a:t>
            </a:r>
            <a:r>
              <a:rPr lang="en-US" dirty="0" err="1"/>
              <a:t>hälso</a:t>
            </a:r>
            <a:r>
              <a:rPr lang="en-US" dirty="0"/>
              <a:t>- och </a:t>
            </a:r>
            <a:r>
              <a:rPr lang="en-US" dirty="0" err="1"/>
              <a:t>sjukvården</a:t>
            </a:r>
            <a:r>
              <a:rPr lang="en-US" dirty="0"/>
              <a:t> å 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sidan</a:t>
            </a:r>
            <a:r>
              <a:rPr lang="en-US" dirty="0"/>
              <a:t>, och </a:t>
            </a:r>
            <a:r>
              <a:rPr lang="en-US" dirty="0" err="1"/>
              <a:t>socialtjänsten</a:t>
            </a:r>
            <a:r>
              <a:rPr lang="en-US" dirty="0"/>
              <a:t> å </a:t>
            </a:r>
            <a:r>
              <a:rPr lang="en-US" dirty="0" err="1"/>
              <a:t>andra</a:t>
            </a:r>
            <a:r>
              <a:rPr lang="en-US" dirty="0"/>
              <a:t> </a:t>
            </a:r>
            <a:r>
              <a:rPr lang="en-US" dirty="0" err="1"/>
              <a:t>sidan</a:t>
            </a:r>
            <a:r>
              <a:rPr lang="en-US" dirty="0"/>
              <a:t>) </a:t>
            </a:r>
            <a:r>
              <a:rPr lang="en-US" dirty="0" err="1"/>
              <a:t>ett</a:t>
            </a:r>
            <a:r>
              <a:rPr lang="en-US" dirty="0"/>
              <a:t> och </a:t>
            </a:r>
            <a:r>
              <a:rPr lang="en-US" dirty="0" err="1"/>
              <a:t>samma</a:t>
            </a:r>
            <a:r>
              <a:rPr lang="en-US" dirty="0"/>
              <a:t> </a:t>
            </a:r>
            <a:r>
              <a:rPr lang="en-US" dirty="0" err="1"/>
              <a:t>begrepp</a:t>
            </a:r>
            <a:r>
              <a:rPr lang="en-US" dirty="0"/>
              <a:t> (</a:t>
            </a:r>
            <a:r>
              <a:rPr lang="en-US" dirty="0" err="1"/>
              <a:t>betydelse</a:t>
            </a:r>
            <a:r>
              <a:rPr lang="en-US" dirty="0"/>
              <a:t>) </a:t>
            </a:r>
            <a:r>
              <a:rPr lang="en-US" dirty="0" err="1"/>
              <a:t>där</a:t>
            </a:r>
            <a:r>
              <a:rPr lang="en-US" dirty="0"/>
              <a:t> de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olika</a:t>
            </a:r>
            <a:r>
              <a:rPr lang="en-US" dirty="0"/>
              <a:t> </a:t>
            </a:r>
            <a:r>
              <a:rPr lang="en-US" dirty="0" err="1"/>
              <a:t>ord</a:t>
            </a:r>
            <a:r>
              <a:rPr lang="en-US" dirty="0"/>
              <a:t>? </a:t>
            </a:r>
          </a:p>
          <a:p>
            <a:pPr lvl="1"/>
            <a:r>
              <a:rPr lang="en-US" i="1" dirty="0" err="1"/>
              <a:t>stöd</a:t>
            </a:r>
            <a:r>
              <a:rPr lang="en-US" i="1" dirty="0"/>
              <a:t>, </a:t>
            </a:r>
            <a:r>
              <a:rPr lang="en-US" i="1" dirty="0" err="1"/>
              <a:t>hjälp</a:t>
            </a:r>
            <a:r>
              <a:rPr lang="en-US" i="1" dirty="0"/>
              <a:t>, </a:t>
            </a:r>
            <a:r>
              <a:rPr lang="en-US" i="1" dirty="0" err="1"/>
              <a:t>bistånd</a:t>
            </a:r>
            <a:endParaRPr lang="en-US" i="1" dirty="0"/>
          </a:p>
          <a:p>
            <a:pPr lvl="1"/>
            <a:r>
              <a:rPr lang="en-US" i="1" dirty="0" err="1"/>
              <a:t>intyg</a:t>
            </a:r>
            <a:r>
              <a:rPr lang="en-US" i="1" dirty="0"/>
              <a:t>, </a:t>
            </a:r>
            <a:r>
              <a:rPr lang="en-US" i="1" dirty="0" err="1"/>
              <a:t>utlåtande</a:t>
            </a:r>
            <a:endParaRPr lang="en-US" i="1" dirty="0"/>
          </a:p>
          <a:p>
            <a:pPr lvl="1"/>
            <a:r>
              <a:rPr lang="en-US" i="1" dirty="0" err="1"/>
              <a:t>anhörig</a:t>
            </a:r>
            <a:r>
              <a:rPr lang="en-US" i="1" dirty="0"/>
              <a:t>, </a:t>
            </a:r>
            <a:r>
              <a:rPr lang="en-US" i="1" dirty="0" err="1"/>
              <a:t>närstående</a:t>
            </a:r>
            <a:endParaRPr lang="en-US" i="1" dirty="0"/>
          </a:p>
          <a:p>
            <a:r>
              <a:rPr lang="sv-SE" dirty="0"/>
              <a:t>Uppföljning av denna studie när ytterligare 10 år har gått.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31179642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... fler önskemål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Diskussion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uttryck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i="1" dirty="0" err="1"/>
              <a:t>psykiskt</a:t>
            </a:r>
            <a:r>
              <a:rPr lang="en-US" i="1" dirty="0"/>
              <a:t> </a:t>
            </a:r>
            <a:r>
              <a:rPr lang="en-US" i="1" dirty="0" err="1"/>
              <a:t>sjuk</a:t>
            </a:r>
            <a:r>
              <a:rPr lang="en-US" i="1" dirty="0"/>
              <a:t> </a:t>
            </a:r>
            <a:r>
              <a:rPr lang="en-US" dirty="0"/>
              <a:t>och </a:t>
            </a:r>
            <a:r>
              <a:rPr lang="en-US" i="1" dirty="0" err="1"/>
              <a:t>psykiskt</a:t>
            </a:r>
            <a:r>
              <a:rPr lang="en-US" i="1" dirty="0"/>
              <a:t> </a:t>
            </a:r>
            <a:r>
              <a:rPr lang="en-US" i="1" dirty="0" err="1"/>
              <a:t>störd</a:t>
            </a:r>
            <a:endParaRPr lang="en-US" i="1" dirty="0"/>
          </a:p>
          <a:p>
            <a:r>
              <a:rPr lang="en-US" dirty="0" err="1"/>
              <a:t>Hur</a:t>
            </a:r>
            <a:r>
              <a:rPr lang="en-US" dirty="0"/>
              <a:t> </a:t>
            </a:r>
            <a:r>
              <a:rPr lang="en-US" dirty="0" err="1"/>
              <a:t>hanterar</a:t>
            </a:r>
            <a:r>
              <a:rPr lang="en-US" dirty="0"/>
              <a:t> </a:t>
            </a:r>
            <a:r>
              <a:rPr lang="en-US" dirty="0" err="1"/>
              <a:t>Socialstyrelsen</a:t>
            </a:r>
            <a:r>
              <a:rPr lang="en-US" dirty="0"/>
              <a:t> </a:t>
            </a:r>
            <a:r>
              <a:rPr lang="en-US" i="1" dirty="0"/>
              <a:t>hen</a:t>
            </a:r>
            <a:r>
              <a:rPr lang="en-US" dirty="0"/>
              <a:t>?</a:t>
            </a:r>
          </a:p>
          <a:p>
            <a:r>
              <a:rPr lang="en-US" dirty="0" err="1"/>
              <a:t>Vad</a:t>
            </a:r>
            <a:r>
              <a:rPr lang="en-US" dirty="0"/>
              <a:t> </a:t>
            </a:r>
            <a:r>
              <a:rPr lang="en-US" dirty="0" err="1"/>
              <a:t>avses</a:t>
            </a:r>
            <a:r>
              <a:rPr lang="en-US" dirty="0"/>
              <a:t> med </a:t>
            </a:r>
            <a:r>
              <a:rPr lang="en-US" dirty="0" err="1"/>
              <a:t>ordet</a:t>
            </a:r>
            <a:r>
              <a:rPr lang="en-US" dirty="0"/>
              <a:t> </a:t>
            </a:r>
            <a:r>
              <a:rPr lang="en-US" i="1" dirty="0" err="1"/>
              <a:t>tillgänglighet</a:t>
            </a:r>
            <a:r>
              <a:rPr lang="en-US" dirty="0"/>
              <a:t> och </a:t>
            </a:r>
            <a:r>
              <a:rPr lang="en-US" dirty="0" err="1"/>
              <a:t>hur</a:t>
            </a:r>
            <a:r>
              <a:rPr lang="en-US" dirty="0"/>
              <a:t> </a:t>
            </a:r>
            <a:r>
              <a:rPr lang="en-US" dirty="0" err="1"/>
              <a:t>översätts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till </a:t>
            </a:r>
            <a:r>
              <a:rPr lang="en-US" dirty="0" err="1"/>
              <a:t>engelska</a:t>
            </a:r>
            <a:r>
              <a:rPr lang="en-US" dirty="0"/>
              <a:t> (accessibility, availability”)?</a:t>
            </a:r>
          </a:p>
          <a:p>
            <a:r>
              <a:rPr lang="en-US" dirty="0" err="1"/>
              <a:t>Hur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samspelet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mellan</a:t>
            </a:r>
            <a:r>
              <a:rPr lang="en-US" dirty="0"/>
              <a:t> </a:t>
            </a:r>
            <a:r>
              <a:rPr lang="en-US" dirty="0" err="1"/>
              <a:t>Socialstyrelsens</a:t>
            </a:r>
            <a:r>
              <a:rPr lang="en-US" dirty="0"/>
              <a:t> </a:t>
            </a:r>
            <a:r>
              <a:rPr lang="en-US" dirty="0" err="1"/>
              <a:t>termförändringar</a:t>
            </a:r>
            <a:r>
              <a:rPr lang="en-US" dirty="0"/>
              <a:t> och </a:t>
            </a:r>
            <a:r>
              <a:rPr lang="en-US" dirty="0" err="1"/>
              <a:t>juridiska</a:t>
            </a:r>
            <a:r>
              <a:rPr lang="en-US" dirty="0"/>
              <a:t> </a:t>
            </a:r>
            <a:r>
              <a:rPr lang="en-US" dirty="0" err="1"/>
              <a:t>texter</a:t>
            </a:r>
            <a:r>
              <a:rPr lang="en-US" dirty="0"/>
              <a:t>?</a:t>
            </a:r>
          </a:p>
          <a:p>
            <a:r>
              <a:rPr lang="en-US" dirty="0" err="1"/>
              <a:t>Hur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förändringar</a:t>
            </a:r>
            <a:r>
              <a:rPr lang="en-US" dirty="0"/>
              <a:t> </a:t>
            </a:r>
            <a:r>
              <a:rPr lang="en-US" dirty="0" err="1"/>
              <a:t>över</a:t>
            </a:r>
            <a:r>
              <a:rPr lang="en-US" dirty="0"/>
              <a:t> </a:t>
            </a:r>
            <a:r>
              <a:rPr lang="en-US" dirty="0" err="1"/>
              <a:t>tid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,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Socialstyrelsen</a:t>
            </a:r>
            <a:r>
              <a:rPr lang="en-US" dirty="0"/>
              <a:t> (och </a:t>
            </a:r>
            <a:r>
              <a:rPr lang="en-US" dirty="0" err="1"/>
              <a:t>liknande</a:t>
            </a:r>
            <a:r>
              <a:rPr lang="en-US" dirty="0"/>
              <a:t> </a:t>
            </a:r>
            <a:r>
              <a:rPr lang="en-US" dirty="0" err="1"/>
              <a:t>instanser</a:t>
            </a:r>
            <a:r>
              <a:rPr lang="en-US" dirty="0"/>
              <a:t>) under </a:t>
            </a:r>
            <a:r>
              <a:rPr lang="en-US" dirty="0" err="1"/>
              <a:t>lång</a:t>
            </a:r>
            <a:r>
              <a:rPr lang="en-US" dirty="0"/>
              <a:t> </a:t>
            </a:r>
            <a:r>
              <a:rPr lang="en-US" dirty="0" err="1"/>
              <a:t>tid</a:t>
            </a:r>
            <a:r>
              <a:rPr lang="en-US" dirty="0"/>
              <a:t> </a:t>
            </a:r>
            <a:r>
              <a:rPr lang="en-US" dirty="0" err="1"/>
              <a:t>försökt</a:t>
            </a:r>
            <a:r>
              <a:rPr lang="en-US" dirty="0"/>
              <a:t> </a:t>
            </a:r>
            <a:r>
              <a:rPr lang="en-US" dirty="0" err="1"/>
              <a:t>flytta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individ</a:t>
            </a:r>
            <a:r>
              <a:rPr lang="en-US" dirty="0"/>
              <a:t> till </a:t>
            </a:r>
            <a:r>
              <a:rPr lang="en-US" dirty="0" err="1"/>
              <a:t>miljö</a:t>
            </a:r>
            <a:r>
              <a:rPr lang="en-US" dirty="0"/>
              <a:t> </a:t>
            </a:r>
            <a:r>
              <a:rPr lang="en-US" dirty="0" err="1"/>
              <a:t>utan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lyckas</a:t>
            </a:r>
            <a:r>
              <a:rPr lang="en-US" dirty="0"/>
              <a:t>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6743356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Återkoppling från professionen II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v-SE" b="1" dirty="0"/>
              <a:t>Socialstyrelsen</a:t>
            </a:r>
            <a:r>
              <a:rPr lang="sv-SE" dirty="0"/>
              <a:t> rapporterar om samtal med media: Media får klagomål när de rapporterar om person med funktionsnedsättning. ”Vi skriver inte om det längre”. Osynliggörande </a:t>
            </a:r>
            <a:r>
              <a:rPr lang="sv-SE" i="1" dirty="0"/>
              <a:t>eller</a:t>
            </a:r>
            <a:r>
              <a:rPr lang="sv-SE" dirty="0"/>
              <a:t> offer</a:t>
            </a:r>
            <a:r>
              <a:rPr lang="sv-SE" i="1" dirty="0"/>
              <a:t> eller </a:t>
            </a:r>
            <a:r>
              <a:rPr lang="sv-SE" dirty="0"/>
              <a:t>hjälte.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Besök hos </a:t>
            </a:r>
            <a:r>
              <a:rPr lang="sv-SE" b="1" dirty="0"/>
              <a:t>Språkvården</a:t>
            </a:r>
            <a:r>
              <a:rPr lang="sv-SE" dirty="0"/>
              <a:t> på Sveriges Radio/Sveriges Television juni 2019.</a:t>
            </a:r>
          </a:p>
          <a:p>
            <a:pPr marL="0" indent="0">
              <a:buNone/>
            </a:pPr>
            <a:r>
              <a:rPr lang="sv-SE" dirty="0"/>
              <a:t>Farhåga: Media undviker vissa laddade ämnen </a:t>
            </a:r>
            <a:r>
              <a:rPr lang="sv-SE" dirty="0" err="1"/>
              <a:t>pga</a:t>
            </a:r>
            <a:r>
              <a:rPr lang="sv-SE" dirty="0"/>
              <a:t> osäkerhet hur företeelser ska benämnas.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Besök hos </a:t>
            </a:r>
            <a:r>
              <a:rPr lang="sv-SE" b="1" dirty="0"/>
              <a:t>Myndigheten för delaktighet</a:t>
            </a:r>
            <a:r>
              <a:rPr lang="sv-SE" dirty="0"/>
              <a:t>: Kan vi hitta nytt ord? Kan vi börja om på nytt?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Besök hos </a:t>
            </a:r>
            <a:r>
              <a:rPr lang="sv-SE" b="1" dirty="0"/>
              <a:t>FPES: </a:t>
            </a:r>
            <a:r>
              <a:rPr lang="sv-SE" i="1" dirty="0"/>
              <a:t>Trans</a:t>
            </a:r>
            <a:r>
              <a:rPr lang="sv-SE" dirty="0"/>
              <a:t> och </a:t>
            </a:r>
            <a:r>
              <a:rPr lang="sv-SE" i="1" dirty="0"/>
              <a:t>överskridande</a:t>
            </a:r>
            <a:r>
              <a:rPr lang="sv-SE" dirty="0"/>
              <a:t> speglar inte processen så som vi ser den. </a:t>
            </a:r>
            <a:r>
              <a:rPr lang="sv-SE" b="1" dirty="0"/>
              <a:t>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20512350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Tvärvetenskapliga diskussioner med andra forskare (filosofi)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Vad ska vi med ett samlingsnamn till? </a:t>
            </a:r>
          </a:p>
          <a:p>
            <a:r>
              <a:rPr lang="sv-SE" dirty="0"/>
              <a:t>I vilka diskurser behövs de?</a:t>
            </a:r>
          </a:p>
          <a:p>
            <a:r>
              <a:rPr lang="sv-SE" dirty="0"/>
              <a:t>På vilken grund tillkommer rekommendationerna? </a:t>
            </a:r>
          </a:p>
          <a:p>
            <a:r>
              <a:rPr lang="sv-SE" dirty="0"/>
              <a:t>Varför konsulteras inte personerna i fråga mer?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4132892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Min ingång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Ett språkvetenskapligt perspektiv</a:t>
            </a:r>
          </a:p>
          <a:p>
            <a:pPr marL="0" indent="0">
              <a:buNone/>
            </a:pPr>
            <a:r>
              <a:rPr lang="sv-SE" b="1" dirty="0"/>
              <a:t>Språkligt</a:t>
            </a:r>
            <a:r>
              <a:rPr lang="sv-SE" dirty="0"/>
              <a:t> perspektiv: att samla och analysera data på </a:t>
            </a:r>
            <a:r>
              <a:rPr lang="sv-SE" dirty="0" err="1"/>
              <a:t>ordnivå</a:t>
            </a:r>
            <a:r>
              <a:rPr lang="sv-SE" dirty="0"/>
              <a:t>. Kontextens betydelse.</a:t>
            </a:r>
          </a:p>
          <a:p>
            <a:pPr marL="0" indent="0">
              <a:buNone/>
            </a:pPr>
            <a:r>
              <a:rPr lang="sv-SE" b="1" dirty="0"/>
              <a:t>Vetenskapligt</a:t>
            </a:r>
            <a:r>
              <a:rPr lang="sv-SE" dirty="0"/>
              <a:t> perspektiv: att ha ett kritiskt granskande förhållningssätt</a:t>
            </a:r>
          </a:p>
          <a:p>
            <a:pPr marL="0" indent="0">
              <a:buNone/>
            </a:pPr>
            <a:r>
              <a:rPr lang="sv-SE" dirty="0"/>
              <a:t>Ett för er bekant området, från ett (delvis) nytt perspektiv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.... i bakhuvudet: Vilken forskning vill ni se? ...</a:t>
            </a: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524B5-7EC6-434D-979C-512BE620C859}" type="datetime1">
              <a:rPr lang="sv-SE" smtClean="0"/>
              <a:t>2019-11-11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15296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och diskussion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Vad ser </a:t>
            </a:r>
            <a:r>
              <a:rPr lang="sv-SE" dirty="0" err="1"/>
              <a:t>Funktionsrätt</a:t>
            </a:r>
            <a:r>
              <a:rPr lang="sv-SE" dirty="0"/>
              <a:t> Stockholm Stad-medlemmar som de största språkliga utmaningarna i detta fält idag?</a:t>
            </a:r>
          </a:p>
          <a:p>
            <a:pPr marL="0" indent="0">
              <a:buNone/>
            </a:pPr>
            <a:r>
              <a:rPr lang="sv-SE" dirty="0"/>
              <a:t>Vad säger våra politiker?</a:t>
            </a:r>
          </a:p>
          <a:p>
            <a:pPr marL="0" indent="0">
              <a:buNone/>
            </a:pPr>
            <a:r>
              <a:rPr lang="sv-SE" dirty="0"/>
              <a:t>Vilka utvärderingar skulle ni vilja se?</a:t>
            </a:r>
          </a:p>
          <a:p>
            <a:pPr marL="0" indent="0">
              <a:buNone/>
            </a:pPr>
            <a:r>
              <a:rPr lang="sv-SE" dirty="0"/>
              <a:t>Vilken annan språkforskning skulle ni vilja se?</a:t>
            </a:r>
          </a:p>
          <a:p>
            <a:pPr marL="0" indent="0">
              <a:buNone/>
            </a:pPr>
            <a:r>
              <a:rPr lang="sv-SE" dirty="0"/>
              <a:t>Övriga frågor eller funderingar ...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19992584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Tack!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Anna Vogel</a:t>
            </a:r>
          </a:p>
          <a:p>
            <a:pPr marL="0" indent="0">
              <a:buNone/>
            </a:pPr>
            <a:r>
              <a:rPr lang="sv-SE" dirty="0"/>
              <a:t>anna.vogel@su.se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5C6B-0666-4613-BE1A-556A6970CA08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3017079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Laddade ord 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Ord för grupper av människor är laddade</a:t>
            </a:r>
          </a:p>
          <a:p>
            <a:pPr marL="0" indent="0">
              <a:buNone/>
            </a:pPr>
            <a:r>
              <a:rPr lang="sv-SE" dirty="0"/>
              <a:t>Ord för organisationer kan vara laddade. Metonymi: organisationen för gruppen av människor ...</a:t>
            </a:r>
          </a:p>
          <a:p>
            <a:pPr marL="0" indent="0">
              <a:buNone/>
            </a:pPr>
            <a:r>
              <a:rPr lang="sv-SE" dirty="0"/>
              <a:t>Ord kan vara behäftade med värderingar. </a:t>
            </a:r>
          </a:p>
          <a:p>
            <a:pPr marL="0" indent="0">
              <a:buNone/>
            </a:pPr>
            <a:r>
              <a:rPr lang="sv-SE" i="1" dirty="0"/>
              <a:t>Före</a:t>
            </a:r>
            <a:r>
              <a:rPr lang="sv-SE" dirty="0"/>
              <a:t> värderas högre än </a:t>
            </a:r>
            <a:r>
              <a:rPr lang="sv-SE" i="1" dirty="0"/>
              <a:t>efter</a:t>
            </a:r>
            <a:r>
              <a:rPr lang="sv-SE" dirty="0"/>
              <a:t>.</a:t>
            </a:r>
          </a:p>
          <a:p>
            <a:pPr marL="0" indent="0">
              <a:buNone/>
            </a:pPr>
            <a:r>
              <a:rPr lang="sv-SE" i="1" dirty="0"/>
              <a:t>Upp</a:t>
            </a:r>
            <a:r>
              <a:rPr lang="sv-SE" dirty="0"/>
              <a:t> värderas högre än </a:t>
            </a:r>
            <a:r>
              <a:rPr lang="sv-SE" i="1" dirty="0"/>
              <a:t>ned</a:t>
            </a:r>
            <a:r>
              <a:rPr lang="sv-SE" dirty="0"/>
              <a:t>.</a:t>
            </a:r>
          </a:p>
          <a:p>
            <a:pPr marL="0" indent="0">
              <a:buNone/>
            </a:pPr>
            <a:r>
              <a:rPr lang="sv-SE" i="1" dirty="0"/>
              <a:t>Möjlighet</a:t>
            </a:r>
            <a:r>
              <a:rPr lang="sv-SE" dirty="0"/>
              <a:t> värderas högre än </a:t>
            </a:r>
            <a:r>
              <a:rPr lang="sv-SE" i="1" dirty="0"/>
              <a:t>hinder</a:t>
            </a:r>
            <a:r>
              <a:rPr lang="sv-SE" dirty="0"/>
              <a:t>.</a:t>
            </a:r>
          </a:p>
          <a:p>
            <a:pPr marL="0" indent="0">
              <a:buNone/>
            </a:pPr>
            <a:r>
              <a:rPr lang="sv-SE" dirty="0"/>
              <a:t>Men ord kan också behäftas med de värderingar som majoritetssamhället har om vissa företeelser. Läge att byta ord med 10-30 års mellanrum ... </a:t>
            </a:r>
          </a:p>
          <a:p>
            <a:pPr marL="0" indent="0">
              <a:buNone/>
            </a:pPr>
            <a:r>
              <a:rPr lang="sv-SE" sz="1400" dirty="0"/>
              <a:t>Vogel 2009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5C6B-0666-4613-BE1A-556A6970CA08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3368743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Andra namnbyten</a:t>
            </a:r>
            <a:endParaRPr lang="en-US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Funktion i fokus.</a:t>
            </a:r>
          </a:p>
          <a:p>
            <a:pPr marL="0" indent="0">
              <a:buNone/>
            </a:pPr>
            <a:r>
              <a:rPr lang="sv-SE" dirty="0"/>
              <a:t>För dig som möter människor med funktionsnedsättning</a:t>
            </a:r>
          </a:p>
          <a:p>
            <a:pPr marL="0" indent="0">
              <a:buNone/>
            </a:pPr>
            <a:r>
              <a:rPr lang="sv-SE" dirty="0"/>
              <a:t>Myndigheten </a:t>
            </a:r>
            <a:r>
              <a:rPr lang="sv-SE"/>
              <a:t>för delaktighet</a:t>
            </a:r>
            <a:endParaRPr lang="en-US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E08ED-5EA8-457B-847F-9BEA0E3C07BC}" type="datetime1">
              <a:rPr lang="sv-SE" smtClean="0"/>
              <a:t>2019-11-11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Habilitering NU</a:t>
            </a:r>
          </a:p>
          <a:p>
            <a:pPr marL="0" indent="0">
              <a:buNone/>
            </a:pPr>
            <a:r>
              <a:rPr lang="sv-SE" dirty="0"/>
              <a:t>En tidning från handikapp och habilitering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err="1"/>
              <a:t>Handisam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67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Framväxten av uttrycket </a:t>
            </a:r>
            <a:r>
              <a:rPr lang="sv-SE" i="1" dirty="0"/>
              <a:t>funktionsnedsättning</a:t>
            </a:r>
            <a:endParaRPr lang="en-US" i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dirty="0"/>
              <a:t>1982 FN:s </a:t>
            </a:r>
            <a:r>
              <a:rPr lang="sv-SE" dirty="0" err="1"/>
              <a:t>handikappår</a:t>
            </a:r>
            <a:r>
              <a:rPr lang="sv-SE" dirty="0"/>
              <a:t>. </a:t>
            </a:r>
            <a:r>
              <a:rPr lang="sv-SE" i="1" dirty="0"/>
              <a:t>World program </a:t>
            </a:r>
            <a:r>
              <a:rPr lang="sv-SE" i="1" dirty="0" err="1"/>
              <a:t>of</a:t>
            </a:r>
            <a:r>
              <a:rPr lang="sv-SE" i="1" dirty="0"/>
              <a:t> Action </a:t>
            </a:r>
            <a:r>
              <a:rPr lang="sv-SE" i="1" dirty="0" err="1"/>
              <a:t>concerning</a:t>
            </a:r>
            <a:r>
              <a:rPr lang="sv-SE" i="1" dirty="0"/>
              <a:t> </a:t>
            </a:r>
            <a:r>
              <a:rPr lang="sv-SE" i="1" dirty="0" err="1"/>
              <a:t>disabled</a:t>
            </a:r>
            <a:r>
              <a:rPr lang="sv-SE" i="1" dirty="0"/>
              <a:t> persons </a:t>
            </a:r>
            <a:r>
              <a:rPr lang="sv-SE" dirty="0"/>
              <a:t>av bl.a. Bengt </a:t>
            </a:r>
            <a:r>
              <a:rPr lang="sv-SE" dirty="0" err="1"/>
              <a:t>Lindqvis</a:t>
            </a:r>
            <a:r>
              <a:rPr lang="sv-SE" dirty="0"/>
              <a:t> (konsult åt FN, sedermera statsråd). </a:t>
            </a:r>
            <a:r>
              <a:rPr lang="sv-SE" i="1" dirty="0"/>
              <a:t>Handicap</a:t>
            </a:r>
            <a:r>
              <a:rPr lang="sv-SE" dirty="0"/>
              <a:t> en funktion mellan en </a:t>
            </a:r>
            <a:r>
              <a:rPr lang="sv-SE" i="1" dirty="0" err="1"/>
              <a:t>disabled</a:t>
            </a:r>
            <a:r>
              <a:rPr lang="sv-SE" i="1" dirty="0"/>
              <a:t> person </a:t>
            </a:r>
            <a:r>
              <a:rPr lang="sv-SE" dirty="0"/>
              <a:t>och dennas miljö. Svenska versionen: </a:t>
            </a:r>
            <a:r>
              <a:rPr lang="sv-SE" i="1" dirty="0"/>
              <a:t>handikapp</a:t>
            </a:r>
            <a:r>
              <a:rPr lang="sv-SE" dirty="0"/>
              <a:t> och </a:t>
            </a:r>
            <a:r>
              <a:rPr lang="sv-SE" i="1" dirty="0"/>
              <a:t>person med funktionsnedsättning</a:t>
            </a:r>
          </a:p>
          <a:p>
            <a:r>
              <a:rPr lang="sv-SE" dirty="0"/>
              <a:t>1995</a:t>
            </a:r>
            <a:r>
              <a:rPr lang="sv-SE" i="1" dirty="0"/>
              <a:t> FN:s standardregler</a:t>
            </a:r>
          </a:p>
          <a:p>
            <a:r>
              <a:rPr lang="sv-SE" dirty="0"/>
              <a:t>Socialstyrelsen och </a:t>
            </a:r>
            <a:r>
              <a:rPr lang="sv-SE" dirty="0" err="1"/>
              <a:t>Handisam</a:t>
            </a:r>
            <a:r>
              <a:rPr lang="sv-SE" dirty="0"/>
              <a:t> (nuv. Myndigheten för delaktighet) tar initiativ till att införa </a:t>
            </a:r>
            <a:r>
              <a:rPr lang="sv-SE" i="1" dirty="0"/>
              <a:t>funktionsnedsättning</a:t>
            </a:r>
            <a:r>
              <a:rPr lang="sv-SE" dirty="0"/>
              <a:t> i Socialstyrelsens termbank 2007 samt i FN-dokumentet </a:t>
            </a:r>
            <a:r>
              <a:rPr lang="sv-SE" i="1" dirty="0"/>
              <a:t>Konvention om rättigheter för personer med funktionsnedsättning</a:t>
            </a:r>
            <a:r>
              <a:rPr lang="sv-SE" dirty="0"/>
              <a:t>. I termbanken </a:t>
            </a:r>
            <a:r>
              <a:rPr lang="sv-SE" b="1" dirty="0"/>
              <a:t>avråds</a:t>
            </a:r>
            <a:r>
              <a:rPr lang="sv-SE" dirty="0"/>
              <a:t> nu från </a:t>
            </a:r>
            <a:r>
              <a:rPr lang="sv-SE" i="1" dirty="0"/>
              <a:t>handikapp.</a:t>
            </a:r>
            <a:endParaRPr lang="sv-SE" dirty="0"/>
          </a:p>
          <a:p>
            <a:r>
              <a:rPr lang="sv-SE" dirty="0"/>
              <a:t>1982-2007-idag kritik inom handikapprörelsen och inom den akademiska världen mot uttrycket </a:t>
            </a:r>
            <a:r>
              <a:rPr lang="sv-SE" i="1" dirty="0"/>
              <a:t>funktionsnedsättning</a:t>
            </a:r>
          </a:p>
          <a:p>
            <a:endParaRPr lang="sv-SE" dirty="0"/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5C6B-0666-4613-BE1A-556A6970CA08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959112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Framväxten av uttrycket </a:t>
            </a:r>
            <a:r>
              <a:rPr lang="sv-SE" i="1" dirty="0"/>
              <a:t>rom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Nyanlända romer från Balkan tidigt 1990-tal reagerade på ordet </a:t>
            </a:r>
            <a:r>
              <a:rPr lang="sv-SE" i="1" dirty="0"/>
              <a:t>zigenare </a:t>
            </a:r>
            <a:r>
              <a:rPr lang="sv-SE" dirty="0"/>
              <a:t>i offentligt svenskt språkbruk</a:t>
            </a:r>
          </a:p>
          <a:p>
            <a:pPr marL="0" indent="0">
              <a:buNone/>
            </a:pPr>
            <a:r>
              <a:rPr lang="sv-SE" dirty="0"/>
              <a:t>Det ”nya” uttrycket </a:t>
            </a:r>
            <a:r>
              <a:rPr lang="sv-SE" i="1" dirty="0"/>
              <a:t>rom</a:t>
            </a:r>
            <a:r>
              <a:rPr lang="sv-SE" dirty="0"/>
              <a:t> började användas i utskick om kulturella evenemang från den romska gemenskapen</a:t>
            </a:r>
          </a:p>
          <a:p>
            <a:pPr marL="0" indent="0">
              <a:buNone/>
            </a:pPr>
            <a:r>
              <a:rPr lang="sv-SE" dirty="0"/>
              <a:t>Romer bjöds in till arbetsgrupper som Romska rådet/Delegation för romska frågor bl.a. för att arbeta inför </a:t>
            </a:r>
            <a:r>
              <a:rPr lang="sv-SE" dirty="0" err="1"/>
              <a:t>ratificieringen</a:t>
            </a:r>
            <a:r>
              <a:rPr lang="sv-SE" dirty="0"/>
              <a:t> av </a:t>
            </a:r>
            <a:r>
              <a:rPr lang="sv-SE" i="1" dirty="0"/>
              <a:t>Ramkonventionen till skydd för nationella minoriteter.</a:t>
            </a:r>
          </a:p>
          <a:p>
            <a:pPr marL="0" indent="0">
              <a:buNone/>
            </a:pPr>
            <a:r>
              <a:rPr lang="sv-SE" dirty="0"/>
              <a:t>Uttrycket </a:t>
            </a:r>
            <a:r>
              <a:rPr lang="sv-SE" i="1" dirty="0"/>
              <a:t>rom</a:t>
            </a:r>
            <a:r>
              <a:rPr lang="sv-SE" dirty="0"/>
              <a:t> fick spridning via kultur, politik och media.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5C6B-0666-4613-BE1A-556A6970CA08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1873139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Framväxten av uttrycket </a:t>
            </a:r>
            <a:r>
              <a:rPr lang="sv-SE" i="1" dirty="0" err="1"/>
              <a:t>hbt</a:t>
            </a:r>
            <a:r>
              <a:rPr lang="sv-SE" i="1" dirty="0"/>
              <a:t>(q)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Sent 1990-tal, RFSL började inkludera transpersoner i sin krets</a:t>
            </a:r>
          </a:p>
          <a:p>
            <a:pPr marL="0" indent="0">
              <a:buNone/>
            </a:pPr>
            <a:r>
              <a:rPr lang="sv-SE" dirty="0"/>
              <a:t>Ett begrepp saknades, dem som RFSL organiserade</a:t>
            </a:r>
          </a:p>
          <a:p>
            <a:pPr marL="0" indent="0">
              <a:buNone/>
            </a:pPr>
            <a:r>
              <a:rPr lang="sv-SE" dirty="0"/>
              <a:t>Uttrycket </a:t>
            </a:r>
            <a:r>
              <a:rPr lang="sv-SE" i="1" dirty="0" err="1"/>
              <a:t>hbt</a:t>
            </a:r>
            <a:r>
              <a:rPr lang="sv-SE" i="1" dirty="0"/>
              <a:t> </a:t>
            </a:r>
            <a:r>
              <a:rPr lang="sv-SE" dirty="0"/>
              <a:t>(senare </a:t>
            </a:r>
            <a:r>
              <a:rPr lang="sv-SE" i="1" dirty="0" err="1"/>
              <a:t>hbtq</a:t>
            </a:r>
            <a:r>
              <a:rPr lang="sv-SE" dirty="0"/>
              <a:t>) introducerades i en osignerad ledare i RFSL:s tidning </a:t>
            </a:r>
            <a:r>
              <a:rPr lang="sv-SE" i="1" dirty="0"/>
              <a:t>Kom Ut</a:t>
            </a:r>
            <a:r>
              <a:rPr lang="sv-SE" dirty="0"/>
              <a:t> (troligen skriven av chefredaktören Greger </a:t>
            </a:r>
            <a:r>
              <a:rPr lang="sv-SE" dirty="0" err="1"/>
              <a:t>Eman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Uttrycket användes konsekvent i alla material från RFSL och fick spridning via politiker och media. 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B5C6B-0666-4613-BE1A-556A6970CA08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2675396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246CC1-8A95-44E4-84FE-D23C3A02D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Likheter mellan de tre förändringsprocesserna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EAA03D0-2EEC-4936-B03C-65D11C124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Förändringsarbetet börjar med ett missnöje med det existerande uttrycket och en önskan om en förändring.</a:t>
            </a:r>
          </a:p>
          <a:p>
            <a:r>
              <a:rPr lang="sv-SE" dirty="0"/>
              <a:t>Missnöjet härrör från ett missförhållande mellan det språkliga uttrycket och begreppet det benämner.</a:t>
            </a:r>
          </a:p>
          <a:p>
            <a:r>
              <a:rPr lang="sv-SE" dirty="0"/>
              <a:t>Detta missförhållande har sin grund i ideologiska förändringar.</a:t>
            </a:r>
          </a:p>
          <a:p>
            <a:r>
              <a:rPr lang="sv-SE" dirty="0"/>
              <a:t>Aktörer som driver språkförändringsarbetet har själva politisk makt eller kommunicerar med den politiska makten. Politiska makthavare och </a:t>
            </a:r>
            <a:r>
              <a:rPr lang="sv-SE" dirty="0" err="1"/>
              <a:t>admi-nistratörer</a:t>
            </a:r>
            <a:r>
              <a:rPr lang="sv-SE" dirty="0"/>
              <a:t> sprider i sin tur det nya språkbruket.</a:t>
            </a:r>
          </a:p>
          <a:p>
            <a:r>
              <a:rPr lang="sv-SE" dirty="0"/>
              <a:t>Media är, jämte politik och administration, en betydelsefull kanal för att lansera språkförändringen.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EB6F174-8C47-4668-A7C8-F0796D633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89C9D-24FF-4CDE-A73B-CC895F55BF71}" type="datetime1">
              <a:rPr lang="sv-SE" smtClean="0"/>
              <a:t>2019-11-11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743E70-B848-4A23-B1DA-661CC1253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/Anna Vogel, Institutionen för svenska och flerspråkighet</a:t>
            </a:r>
          </a:p>
        </p:txBody>
      </p:sp>
    </p:spTree>
    <p:extLst>
      <p:ext uri="{BB962C8B-B14F-4D97-AF65-F5344CB8AC3E}">
        <p14:creationId xmlns:p14="http://schemas.microsoft.com/office/powerpoint/2010/main" val="1614450344"/>
      </p:ext>
    </p:extLst>
  </p:cSld>
  <p:clrMapOvr>
    <a:masterClrMapping/>
  </p:clrMapOvr>
</p:sld>
</file>

<file path=ppt/theme/theme1.xml><?xml version="1.0" encoding="utf-8"?>
<a:theme xmlns:a="http://schemas.openxmlformats.org/drawingml/2006/main" name="SU vit eld">
  <a:themeElements>
    <a:clrScheme name="SU">
      <a:dk1>
        <a:srgbClr val="002F5F"/>
      </a:dk1>
      <a:lt1>
        <a:srgbClr val="FFFFFF"/>
      </a:lt1>
      <a:dk2>
        <a:srgbClr val="002F5F"/>
      </a:dk2>
      <a:lt2>
        <a:srgbClr val="808080"/>
      </a:lt2>
      <a:accent1>
        <a:srgbClr val="A3A86B"/>
      </a:accent1>
      <a:accent2>
        <a:srgbClr val="ACDEE6"/>
      </a:accent2>
      <a:accent3>
        <a:srgbClr val="9BB2CE"/>
      </a:accent3>
      <a:accent4>
        <a:srgbClr val="D95E00"/>
      </a:accent4>
      <a:accent5>
        <a:srgbClr val="DADCC3"/>
      </a:accent5>
      <a:accent6>
        <a:srgbClr val="FF9B4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33D8B57-9D82-9242-A3C3-5EF977F4C203}" vid="{1446E8BF-7692-5149-AEBD-39F6FC84D98E}"/>
    </a:ext>
  </a:extLst>
</a:theme>
</file>

<file path=ppt/theme/theme2.xml><?xml version="1.0" encoding="utf-8"?>
<a:theme xmlns:a="http://schemas.openxmlformats.org/drawingml/2006/main" name="SU vit kronor">
  <a:themeElements>
    <a:clrScheme name="SU">
      <a:dk1>
        <a:srgbClr val="002F5F"/>
      </a:dk1>
      <a:lt1>
        <a:srgbClr val="FFFFFF"/>
      </a:lt1>
      <a:dk2>
        <a:srgbClr val="002F5F"/>
      </a:dk2>
      <a:lt2>
        <a:srgbClr val="808080"/>
      </a:lt2>
      <a:accent1>
        <a:srgbClr val="A3A86B"/>
      </a:accent1>
      <a:accent2>
        <a:srgbClr val="ACDEE6"/>
      </a:accent2>
      <a:accent3>
        <a:srgbClr val="9BB2CE"/>
      </a:accent3>
      <a:accent4>
        <a:srgbClr val="D95E00"/>
      </a:accent4>
      <a:accent5>
        <a:srgbClr val="DADCC3"/>
      </a:accent5>
      <a:accent6>
        <a:srgbClr val="FF9B4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33D8B57-9D82-9242-A3C3-5EF977F4C203}" vid="{40DF33B3-5294-DB45-A19B-B2E4F48C476A}"/>
    </a:ext>
  </a:extLst>
</a:theme>
</file>

<file path=ppt/theme/theme3.xml><?xml version="1.0" encoding="utf-8"?>
<a:theme xmlns:a="http://schemas.openxmlformats.org/drawingml/2006/main" name="SU vit olivkvist">
  <a:themeElements>
    <a:clrScheme name="SU">
      <a:dk1>
        <a:srgbClr val="002F5F"/>
      </a:dk1>
      <a:lt1>
        <a:srgbClr val="FFFFFF"/>
      </a:lt1>
      <a:dk2>
        <a:srgbClr val="002F5F"/>
      </a:dk2>
      <a:lt2>
        <a:srgbClr val="808080"/>
      </a:lt2>
      <a:accent1>
        <a:srgbClr val="A3A86B"/>
      </a:accent1>
      <a:accent2>
        <a:srgbClr val="ACDEE6"/>
      </a:accent2>
      <a:accent3>
        <a:srgbClr val="9BB2CE"/>
      </a:accent3>
      <a:accent4>
        <a:srgbClr val="D95E00"/>
      </a:accent4>
      <a:accent5>
        <a:srgbClr val="DADCC3"/>
      </a:accent5>
      <a:accent6>
        <a:srgbClr val="FF9B4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33D8B57-9D82-9242-A3C3-5EF977F4C203}" vid="{1519C5DA-AC11-5F41-8A4D-A08745A6C1B5}"/>
    </a:ext>
  </a:extLst>
</a:theme>
</file>

<file path=ppt/theme/theme4.xml><?xml version="1.0" encoding="utf-8"?>
<a:theme xmlns:a="http://schemas.openxmlformats.org/drawingml/2006/main" name="SU blå eld">
  <a:themeElements>
    <a:clrScheme name="SU">
      <a:dk1>
        <a:srgbClr val="002F5F"/>
      </a:dk1>
      <a:lt1>
        <a:srgbClr val="FFFFFF"/>
      </a:lt1>
      <a:dk2>
        <a:srgbClr val="002F5F"/>
      </a:dk2>
      <a:lt2>
        <a:srgbClr val="808080"/>
      </a:lt2>
      <a:accent1>
        <a:srgbClr val="A3A86B"/>
      </a:accent1>
      <a:accent2>
        <a:srgbClr val="ACDEE6"/>
      </a:accent2>
      <a:accent3>
        <a:srgbClr val="9BB2CE"/>
      </a:accent3>
      <a:accent4>
        <a:srgbClr val="D95E00"/>
      </a:accent4>
      <a:accent5>
        <a:srgbClr val="DADCC3"/>
      </a:accent5>
      <a:accent6>
        <a:srgbClr val="FF9B4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33D8B57-9D82-9242-A3C3-5EF977F4C203}" vid="{E27893B9-58E7-5748-8BB7-9C578238CC5C}"/>
    </a:ext>
  </a:extLst>
</a:theme>
</file>

<file path=ppt/theme/theme5.xml><?xml version="1.0" encoding="utf-8"?>
<a:theme xmlns:a="http://schemas.openxmlformats.org/drawingml/2006/main" name="1_SU blå kronor">
  <a:themeElements>
    <a:clrScheme name="SU">
      <a:dk1>
        <a:srgbClr val="002F5F"/>
      </a:dk1>
      <a:lt1>
        <a:srgbClr val="FFFFFF"/>
      </a:lt1>
      <a:dk2>
        <a:srgbClr val="002F5F"/>
      </a:dk2>
      <a:lt2>
        <a:srgbClr val="808080"/>
      </a:lt2>
      <a:accent1>
        <a:srgbClr val="A3A86B"/>
      </a:accent1>
      <a:accent2>
        <a:srgbClr val="ACDEE6"/>
      </a:accent2>
      <a:accent3>
        <a:srgbClr val="9BB2CE"/>
      </a:accent3>
      <a:accent4>
        <a:srgbClr val="D95E00"/>
      </a:accent4>
      <a:accent5>
        <a:srgbClr val="DADCC3"/>
      </a:accent5>
      <a:accent6>
        <a:srgbClr val="FF9B4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33D8B57-9D82-9242-A3C3-5EF977F4C203}" vid="{12818AE5-585C-7B45-9BA5-9B2AF047C584}"/>
    </a:ext>
  </a:extLst>
</a:theme>
</file>

<file path=ppt/theme/theme6.xml><?xml version="1.0" encoding="utf-8"?>
<a:theme xmlns:a="http://schemas.openxmlformats.org/drawingml/2006/main" name="SU blå olivkvist">
  <a:themeElements>
    <a:clrScheme name="SU">
      <a:dk1>
        <a:srgbClr val="002F5F"/>
      </a:dk1>
      <a:lt1>
        <a:srgbClr val="FFFFFF"/>
      </a:lt1>
      <a:dk2>
        <a:srgbClr val="002F5F"/>
      </a:dk2>
      <a:lt2>
        <a:srgbClr val="808080"/>
      </a:lt2>
      <a:accent1>
        <a:srgbClr val="A3A86B"/>
      </a:accent1>
      <a:accent2>
        <a:srgbClr val="ACDEE6"/>
      </a:accent2>
      <a:accent3>
        <a:srgbClr val="9BB2CE"/>
      </a:accent3>
      <a:accent4>
        <a:srgbClr val="D95E00"/>
      </a:accent4>
      <a:accent5>
        <a:srgbClr val="DADCC3"/>
      </a:accent5>
      <a:accent6>
        <a:srgbClr val="FF9B4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33D8B57-9D82-9242-A3C3-5EF977F4C203}" vid="{3223880F-EB39-A743-A83B-9E193B91128C}"/>
    </a:ext>
  </a:extLst>
</a:theme>
</file>

<file path=ppt/theme/theme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 Mall Forskning 16 9</Template>
  <TotalTime>126</TotalTime>
  <Words>2203</Words>
  <Application>Microsoft Office PowerPoint</Application>
  <PresentationFormat>Bredbild</PresentationFormat>
  <Paragraphs>354</Paragraphs>
  <Slides>31</Slides>
  <Notes>31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6</vt:i4>
      </vt:variant>
      <vt:variant>
        <vt:lpstr>Bildrubriker</vt:lpstr>
      </vt:variant>
      <vt:variant>
        <vt:i4>31</vt:i4>
      </vt:variant>
    </vt:vector>
  </HeadingPairs>
  <TitlesOfParts>
    <vt:vector size="40" baseType="lpstr">
      <vt:lpstr>Arial</vt:lpstr>
      <vt:lpstr>Calibri</vt:lpstr>
      <vt:lpstr>Verdana</vt:lpstr>
      <vt:lpstr>SU vit eld</vt:lpstr>
      <vt:lpstr>SU vit kronor</vt:lpstr>
      <vt:lpstr>SU vit olivkvist</vt:lpstr>
      <vt:lpstr>SU blå eld</vt:lpstr>
      <vt:lpstr>1_SU blå kronor</vt:lpstr>
      <vt:lpstr>SU blå olivkvist</vt:lpstr>
      <vt:lpstr>Att sätta P för ordet handikapp</vt:lpstr>
      <vt:lpstr>Överblick</vt:lpstr>
      <vt:lpstr>Min ingång</vt:lpstr>
      <vt:lpstr>Laddade ord </vt:lpstr>
      <vt:lpstr>Andra namnbyten</vt:lpstr>
      <vt:lpstr>Framväxten av uttrycket funktionsnedsättning</vt:lpstr>
      <vt:lpstr>Framväxten av uttrycket rom</vt:lpstr>
      <vt:lpstr>Framväxten av uttrycket hbt(q)</vt:lpstr>
      <vt:lpstr>Likheter mellan de tre förändringsprocesserna</vt:lpstr>
      <vt:lpstr>Skillnader</vt:lpstr>
      <vt:lpstr>Utvärdering</vt:lpstr>
      <vt:lpstr>Hur har Socialstyrelsens och Handisams (nuvarande Myndigheten för delaktighet) rekommendation 2007 fungerat i praktiken?</vt:lpstr>
      <vt:lpstr>Forskningsfrågor</vt:lpstr>
      <vt:lpstr>Teori och metod</vt:lpstr>
      <vt:lpstr>Material</vt:lpstr>
      <vt:lpstr>Resultat I. Förändras språkbruket?</vt:lpstr>
      <vt:lpstr>PowerPoint-presentation</vt:lpstr>
      <vt:lpstr>PowerPoint-presentation</vt:lpstr>
      <vt:lpstr>PowerPoint-presentation</vt:lpstr>
      <vt:lpstr>Resultat II</vt:lpstr>
      <vt:lpstr>Resultat II</vt:lpstr>
      <vt:lpstr>Hur kan det låta ...</vt:lpstr>
      <vt:lpstr>Framgång eller motgång?</vt:lpstr>
      <vt:lpstr>Språkvårdsarbete i ett större perspektiv</vt:lpstr>
      <vt:lpstr>Återkoppling från professionen I</vt:lpstr>
      <vt:lpstr>Önskemål från Socialstyrelsen</vt:lpstr>
      <vt:lpstr>... fler önskemål</vt:lpstr>
      <vt:lpstr>Återkoppling från professionen II</vt:lpstr>
      <vt:lpstr>Tvärvetenskapliga diskussioner med andra forskare (filosofi)</vt:lpstr>
      <vt:lpstr>Frågor och diskussion</vt:lpstr>
      <vt:lpstr>Tack!</vt:lpstr>
    </vt:vector>
  </TitlesOfParts>
  <Company>Stockholms universitet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 sätta P för ordet handikapp</dc:title>
  <dc:creator>Anna Vogel</dc:creator>
  <cp:lastModifiedBy>Anna Vogel</cp:lastModifiedBy>
  <cp:revision>21</cp:revision>
  <dcterms:created xsi:type="dcterms:W3CDTF">2019-11-07T12:46:52Z</dcterms:created>
  <dcterms:modified xsi:type="dcterms:W3CDTF">2019-11-11T16:25:52Z</dcterms:modified>
</cp:coreProperties>
</file>