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4"/>
  </p:sldMasterIdLst>
  <p:notesMasterIdLst>
    <p:notesMasterId r:id="rId23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5" r:id="rId13"/>
    <p:sldId id="266" r:id="rId14"/>
    <p:sldId id="267" r:id="rId15"/>
    <p:sldId id="268" r:id="rId16"/>
    <p:sldId id="269" r:id="rId17"/>
    <p:sldId id="270" r:id="rId18"/>
    <p:sldId id="272" r:id="rId19"/>
    <p:sldId id="273" r:id="rId20"/>
    <p:sldId id="274" r:id="rId21"/>
    <p:sldId id="275" r:id="rId22"/>
  </p:sldIdLst>
  <p:sldSz cx="9144000" cy="5143500" type="screen16x9"/>
  <p:notesSz cx="6858000" cy="9144000"/>
  <p:embeddedFontLst>
    <p:embeddedFont>
      <p:font typeface="Oswald" pitchFamily="2" charset="77"/>
      <p:regular r:id="rId24"/>
      <p:bold r:id="rId25"/>
    </p:embeddedFont>
    <p:embeddedFont>
      <p:font typeface="Source Code Pro" panose="020B0509030403020204" pitchFamily="49" charset="0"/>
      <p:regular r:id="rId26"/>
      <p:bold r:id="rId27"/>
      <p:italic r:id="rId28"/>
      <p:boldItalic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64752" autoAdjust="0"/>
  </p:normalViewPr>
  <p:slideViewPr>
    <p:cSldViewPr snapToGrid="0">
      <p:cViewPr varScale="1">
        <p:scale>
          <a:sx n="102" d="100"/>
          <a:sy n="102" d="100"/>
        </p:scale>
        <p:origin x="1920" y="1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3.fntdata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2.fntdata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6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1.fntdata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font" Target="fonts/font4.fntdata"/><Relationship Id="rId30" Type="http://schemas.openxmlformats.org/officeDocument/2006/relationships/presProps" Target="presProps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3161e657734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3161e657734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161e657734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3161e657734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31408bb77b0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31408bb77b0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161e657734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3161e657734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3161e65773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3161e65773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31408bb77b0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31408bb77b0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291eaf55022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291eaf55022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3150ac0a8d4_1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3150ac0a8d4_1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28ecc650be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28ecc650be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28c6d5c87c0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28c6d5c87c0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>
              <a:solidFill>
                <a:srgbClr val="59595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31408bb77b0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31408bb77b0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3150ac0a8d4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3150ac0a8d4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350" dirty="0">
              <a:solidFill>
                <a:srgbClr val="1F2A36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3150ac0a8d4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3150ac0a8d4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3150ac0a8d4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3150ac0a8d4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29103625801_0_1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29103625801_0_1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31408bb77b0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31408bb77b0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3161e657734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3161e657734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10800000">
            <a:off x="4226100" y="2933550"/>
            <a:ext cx="691800" cy="388500"/>
          </a:xfrm>
          <a:prstGeom prst="triangle">
            <a:avLst>
              <a:gd name="adj" fmla="val 5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-25" y="0"/>
            <a:ext cx="9144000" cy="3124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411175" y="644300"/>
            <a:ext cx="8282400" cy="2109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411175" y="3398250"/>
            <a:ext cx="8282400" cy="126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2" name="Google Shape;52;p11"/>
          <p:cNvCxnSpPr/>
          <p:nvPr/>
        </p:nvCxnSpPr>
        <p:spPr>
          <a:xfrm>
            <a:off x="413275" y="2988275"/>
            <a:ext cx="9105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lgDash"/>
            <a:round/>
            <a:headEnd type="none" w="sm" len="sm"/>
            <a:tailEnd type="none" w="sm" len="sm"/>
          </a:ln>
        </p:spPr>
      </p:cxnSp>
      <p:sp>
        <p:nvSpPr>
          <p:cNvPr id="53" name="Google Shape;53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4" name="Google Shape;54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>
            <a:off x="0" y="1567350"/>
            <a:ext cx="9144000" cy="2008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430800" y="1889700"/>
            <a:ext cx="8282400" cy="151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Google Shape;20;p4"/>
          <p:cNvCxnSpPr/>
          <p:nvPr/>
        </p:nvCxnSpPr>
        <p:spPr>
          <a:xfrm>
            <a:off x="429200" y="1275577"/>
            <a:ext cx="6141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lgDash"/>
            <a:round/>
            <a:headEnd type="none" w="sm" len="sm"/>
            <a:tailEnd type="none" w="sm" len="sm"/>
          </a:ln>
        </p:spPr>
      </p:cxnSp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Google Shape;25;p5"/>
          <p:cNvCxnSpPr/>
          <p:nvPr/>
        </p:nvCxnSpPr>
        <p:spPr>
          <a:xfrm>
            <a:off x="429200" y="1275577"/>
            <a:ext cx="6141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lgDash"/>
            <a:round/>
            <a:headEnd type="none" w="sm" len="sm"/>
            <a:tailEnd type="none" w="sm" len="sm"/>
          </a:ln>
        </p:spPr>
      </p:cxnSp>
      <p:sp>
        <p:nvSpPr>
          <p:cNvPr id="26" name="Google Shape;26;p5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1"/>
          </p:nvPr>
        </p:nvSpPr>
        <p:spPr>
          <a:xfrm>
            <a:off x="311700" y="1468825"/>
            <a:ext cx="3999900" cy="309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2"/>
          </p:nvPr>
        </p:nvSpPr>
        <p:spPr>
          <a:xfrm>
            <a:off x="4832400" y="1468825"/>
            <a:ext cx="3999900" cy="309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4" name="Google Shape;34;p7"/>
          <p:cNvCxnSpPr/>
          <p:nvPr/>
        </p:nvCxnSpPr>
        <p:spPr>
          <a:xfrm>
            <a:off x="418675" y="1457787"/>
            <a:ext cx="6141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lgDash"/>
            <a:round/>
            <a:headEnd type="none" w="sm" len="sm"/>
            <a:tailEnd type="none" w="sm" len="sm"/>
          </a:ln>
        </p:spPr>
      </p:cxnSp>
      <p:sp>
        <p:nvSpPr>
          <p:cNvPr id="35" name="Google Shape;35;p7"/>
          <p:cNvSpPr txBox="1">
            <a:spLocks noGrp="1"/>
          </p:cNvSpPr>
          <p:nvPr>
            <p:ph type="title"/>
          </p:nvPr>
        </p:nvSpPr>
        <p:spPr>
          <a:xfrm>
            <a:off x="311700" y="6318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1"/>
          </p:nvPr>
        </p:nvSpPr>
        <p:spPr>
          <a:xfrm>
            <a:off x="311700" y="1618204"/>
            <a:ext cx="2808000" cy="295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lt2"/>
        </a:solidFill>
        <a:effectLst/>
      </p:bgPr>
    </p:bg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8"/>
          <p:cNvSpPr txBox="1">
            <a:spLocks noGrp="1"/>
          </p:cNvSpPr>
          <p:nvPr>
            <p:ph type="title"/>
          </p:nvPr>
        </p:nvSpPr>
        <p:spPr>
          <a:xfrm>
            <a:off x="490250" y="528900"/>
            <a:ext cx="5678100" cy="408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dk1"/>
        </a:solid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9"/>
          <p:cNvSpPr/>
          <p:nvPr/>
        </p:nvSpPr>
        <p:spPr>
          <a:xfrm>
            <a:off x="4572000" y="175"/>
            <a:ext cx="4572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3" name="Google Shape;43;p9"/>
          <p:cNvCxnSpPr/>
          <p:nvPr/>
        </p:nvCxnSpPr>
        <p:spPr>
          <a:xfrm>
            <a:off x="5029675" y="4495500"/>
            <a:ext cx="5772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lgDash"/>
            <a:round/>
            <a:headEnd type="none" w="sm" len="sm"/>
            <a:tailEnd type="none" w="sm" len="sm"/>
          </a:ln>
        </p:spPr>
      </p:cxnSp>
      <p:sp>
        <p:nvSpPr>
          <p:cNvPr id="44" name="Google Shape;44;p9"/>
          <p:cNvSpPr txBox="1">
            <a:spLocks noGrp="1"/>
          </p:cNvSpPr>
          <p:nvPr>
            <p:ph type="title"/>
          </p:nvPr>
        </p:nvSpPr>
        <p:spPr>
          <a:xfrm>
            <a:off x="265500" y="1078750"/>
            <a:ext cx="4045200" cy="178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subTitle" idx="1"/>
          </p:nvPr>
        </p:nvSpPr>
        <p:spPr>
          <a:xfrm>
            <a:off x="265500" y="29214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Oswald"/>
              <a:buNone/>
              <a:defRPr sz="2100">
                <a:latin typeface="Oswald"/>
                <a:ea typeface="Oswald"/>
                <a:cs typeface="Oswald"/>
                <a:sym typeface="Oswald"/>
              </a:defRPr>
            </a:lvl1pPr>
          </a:lstStyle>
          <a:p>
            <a:endParaRPr/>
          </a:p>
        </p:txBody>
      </p:sp>
      <p:sp>
        <p:nvSpPr>
          <p:cNvPr id="50" name="Google Shape;50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modern-writer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Char char="●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laude.ai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chatgpt.com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marian.bergroth@funktionsrattstockholm.se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hyperlink" Target="mailto:karin.forsell@begripsam.se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drive.google.com/file/d/1glIzDMK7XDJE66tSAKWiyJRvkWXPPUaY/view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chatgpt.com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3"/>
          <p:cNvSpPr txBox="1">
            <a:spLocks noGrp="1"/>
          </p:cNvSpPr>
          <p:nvPr>
            <p:ph type="ctrTitle"/>
          </p:nvPr>
        </p:nvSpPr>
        <p:spPr>
          <a:xfrm>
            <a:off x="311700" y="-46500"/>
            <a:ext cx="8520600" cy="2034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v" sz="6500"/>
              <a:t>AI i påverkansarbetet</a:t>
            </a:r>
            <a:endParaRPr sz="6500"/>
          </a:p>
        </p:txBody>
      </p:sp>
      <p:sp>
        <p:nvSpPr>
          <p:cNvPr id="63" name="Google Shape;63;p13"/>
          <p:cNvSpPr txBox="1">
            <a:spLocks noGrp="1"/>
          </p:cNvSpPr>
          <p:nvPr>
            <p:ph type="subTitle" idx="1"/>
          </p:nvPr>
        </p:nvSpPr>
        <p:spPr>
          <a:xfrm>
            <a:off x="311700" y="1666450"/>
            <a:ext cx="8520600" cy="160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85000" lnSpcReduction="2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v" sz="561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Projektet Våra röster ska höras</a:t>
            </a:r>
            <a:endParaRPr sz="561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4" name="Google Shape;6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11850" y="4009225"/>
            <a:ext cx="2080681" cy="501900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3"/>
          <p:cNvSpPr txBox="1"/>
          <p:nvPr/>
        </p:nvSpPr>
        <p:spPr>
          <a:xfrm>
            <a:off x="5559125" y="3255825"/>
            <a:ext cx="3204000" cy="50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66" name="Google Shape;66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4100" y="3529125"/>
            <a:ext cx="3203999" cy="1010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660525" y="4346675"/>
            <a:ext cx="1718859" cy="501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355725" y="3435276"/>
            <a:ext cx="2129792" cy="612525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3"/>
          <p:cNvSpPr txBox="1"/>
          <p:nvPr/>
        </p:nvSpPr>
        <p:spPr>
          <a:xfrm>
            <a:off x="-576850" y="1041525"/>
            <a:ext cx="91815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3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" sz="3120" b="1">
                <a:solidFill>
                  <a:schemeClr val="dk1"/>
                </a:solidFill>
              </a:rPr>
              <a:t>En enkel prompt funkar</a:t>
            </a:r>
            <a:endParaRPr sz="3120" b="1">
              <a:solidFill>
                <a:schemeClr val="dk1"/>
              </a:solidFill>
            </a:endParaRPr>
          </a:p>
        </p:txBody>
      </p:sp>
      <p:sp>
        <p:nvSpPr>
          <p:cNvPr id="136" name="Google Shape;136;p23"/>
          <p:cNvSpPr txBox="1">
            <a:spLocks noGrp="1"/>
          </p:cNvSpPr>
          <p:nvPr>
            <p:ph type="body" idx="1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AutoNum type="arabicPeriod"/>
            </a:pPr>
            <a:r>
              <a:rPr lang="sv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Sammanfatta rapporten</a:t>
            </a: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AutoNum type="arabicPeriod"/>
            </a:pPr>
            <a:r>
              <a:rPr lang="sv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Vad är afasi</a:t>
            </a: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AutoNum type="arabicPeriod"/>
            </a:pPr>
            <a:r>
              <a:rPr lang="sv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Skriv en dikt om kärlek</a:t>
            </a:r>
            <a:endParaRPr sz="2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4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" sz="3120" b="1">
                <a:solidFill>
                  <a:schemeClr val="dk1"/>
                </a:solidFill>
              </a:rPr>
              <a:t>En utförlig prompt ger dig ett bättre svar</a:t>
            </a:r>
            <a:endParaRPr/>
          </a:p>
        </p:txBody>
      </p:sp>
      <p:sp>
        <p:nvSpPr>
          <p:cNvPr id="142" name="Google Shape;142;p24"/>
          <p:cNvSpPr txBox="1">
            <a:spLocks noGrp="1"/>
          </p:cNvSpPr>
          <p:nvPr>
            <p:ph type="body" idx="1"/>
          </p:nvPr>
        </p:nvSpPr>
        <p:spPr>
          <a:xfrm>
            <a:off x="311700" y="1106000"/>
            <a:ext cx="6120900" cy="377652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32500" lnSpcReduction="20000"/>
          </a:bodyPr>
          <a:lstStyle/>
          <a:p>
            <a:pPr marL="457200" lvl="0" indent="-319563" algn="l" rtl="0">
              <a:spcBef>
                <a:spcPts val="4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AutoNum type="arabicPeriod"/>
            </a:pPr>
            <a:r>
              <a:rPr lang="sv" sz="4407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ROLL: Tala om vem som “skriver” texten. ”Skriv som en debattör inom en funktionsrättsorganisation”</a:t>
            </a:r>
            <a:endParaRPr sz="4407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9563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AutoNum type="arabicPeriod"/>
            </a:pPr>
            <a:r>
              <a:rPr lang="sv" sz="4407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SYFTE: Beskriv typ av text. ”Nyhetsartikel”</a:t>
            </a:r>
            <a:endParaRPr sz="4407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9563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AutoNum type="arabicPeriod"/>
            </a:pPr>
            <a:r>
              <a:rPr lang="sv" sz="4407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STRUKTUR: Skriv med rubrik, ingress, text. Checklista. Punktlista…</a:t>
            </a:r>
            <a:endParaRPr sz="4407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9563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AutoNum type="arabicPeriod"/>
            </a:pPr>
            <a:r>
              <a:rPr lang="sv" sz="4407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KOMPLETTERA: Be om förslag på fotografier, hashtags, format</a:t>
            </a:r>
            <a:endParaRPr sz="4407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9563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AutoNum type="arabicPeriod"/>
            </a:pPr>
            <a:r>
              <a:rPr lang="sv" sz="4407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AVGRÄNSA: Tala om hur lång texten ska vara, gärna antal ord.</a:t>
            </a:r>
            <a:endParaRPr sz="4407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9563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AutoNum type="arabicPeriod"/>
            </a:pPr>
            <a:r>
              <a:rPr lang="sv" sz="4407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UPPGIFT: Beskriv det innehåll du önskar få</a:t>
            </a:r>
            <a:endParaRPr sz="4407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9563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AutoNum type="arabicPeriod"/>
            </a:pPr>
            <a:r>
              <a:rPr lang="sv" sz="4407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TON: Beskriv tonalitet:  ”Skriv med humor”</a:t>
            </a:r>
            <a:endParaRPr sz="4407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9563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AutoNum type="arabicPeriod"/>
            </a:pPr>
            <a:r>
              <a:rPr lang="sv" sz="4407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SPRÅKNIVÅ: Beskriv om texten ska vara begriplig för barn, ungdomar, personer med annat modersmål, personer med dyslexi…</a:t>
            </a:r>
            <a:br>
              <a:rPr lang="sv" sz="4407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sv" sz="4407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“Skriv texten så att ungdomar som är 15 år förstår den”</a:t>
            </a:r>
            <a:br>
              <a:rPr lang="sv" sz="4407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4407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5"/>
          <p:cNvSpPr txBox="1">
            <a:spLocks noGrp="1"/>
          </p:cNvSpPr>
          <p:nvPr>
            <p:ph type="title"/>
          </p:nvPr>
        </p:nvSpPr>
        <p:spPr>
          <a:xfrm>
            <a:off x="214850" y="420925"/>
            <a:ext cx="8520600" cy="73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sv" sz="3120" b="1">
                <a:solidFill>
                  <a:schemeClr val="dk1"/>
                </a:solidFill>
              </a:rPr>
              <a:t>Claude</a:t>
            </a:r>
            <a:endParaRPr sz="3120" b="1">
              <a:solidFill>
                <a:schemeClr val="dk1"/>
              </a:solidFill>
            </a:endParaRPr>
          </a:p>
        </p:txBody>
      </p:sp>
      <p:sp>
        <p:nvSpPr>
          <p:cNvPr id="148" name="Google Shape;148;p25"/>
          <p:cNvSpPr txBox="1"/>
          <p:nvPr/>
        </p:nvSpPr>
        <p:spPr>
          <a:xfrm>
            <a:off x="492750" y="1450500"/>
            <a:ext cx="6740400" cy="243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9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Source Code Pro"/>
              <a:buChar char="●"/>
            </a:pPr>
            <a:r>
              <a:rPr lang="sv" sz="209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www.claude.ai</a:t>
            </a:r>
            <a:br>
              <a:rPr lang="sv" sz="2090">
                <a:latin typeface="Calibri"/>
                <a:ea typeface="Calibri"/>
                <a:cs typeface="Calibri"/>
                <a:sym typeface="Calibri"/>
              </a:rPr>
            </a:br>
            <a:endParaRPr sz="209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Source Code Pro"/>
              <a:buChar char="●"/>
            </a:pPr>
            <a:r>
              <a:rPr lang="sv" sz="2090">
                <a:latin typeface="Calibri"/>
                <a:ea typeface="Calibri"/>
                <a:cs typeface="Calibri"/>
                <a:sym typeface="Calibri"/>
              </a:rPr>
              <a:t>AI-verktyg av företaget Anthropic</a:t>
            </a:r>
            <a:endParaRPr sz="209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Source Code Pro"/>
              <a:buChar char="●"/>
            </a:pPr>
            <a:r>
              <a:rPr lang="sv" sz="2090">
                <a:latin typeface="Calibri"/>
                <a:ea typeface="Calibri"/>
                <a:cs typeface="Calibri"/>
                <a:sym typeface="Calibri"/>
              </a:rPr>
              <a:t>Grundades 2021</a:t>
            </a:r>
            <a:endParaRPr sz="209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Source Code Pro"/>
              <a:buChar char="●"/>
            </a:pPr>
            <a:r>
              <a:rPr lang="sv" sz="2090">
                <a:latin typeface="Calibri"/>
                <a:ea typeface="Calibri"/>
                <a:cs typeface="Calibri"/>
                <a:sym typeface="Calibri"/>
              </a:rPr>
              <a:t>Mål att skapa ansvarsfull och säker AI-teknik </a:t>
            </a:r>
            <a:endParaRPr sz="209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Char char="●"/>
            </a:pPr>
            <a:r>
              <a:rPr lang="sv" sz="2090">
                <a:latin typeface="Calibri"/>
                <a:ea typeface="Calibri"/>
                <a:cs typeface="Calibri"/>
                <a:sym typeface="Calibri"/>
              </a:rPr>
              <a:t>Utvecklar AI-system med hänsyn till etiska principer</a:t>
            </a:r>
            <a:r>
              <a:rPr lang="sv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 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6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sv" sz="3120" b="1">
                <a:solidFill>
                  <a:schemeClr val="dk1"/>
                </a:solidFill>
              </a:rPr>
              <a:t>AI hjälper dig att skriva tillgängliga texter</a:t>
            </a:r>
            <a:endParaRPr sz="3120" b="1">
              <a:solidFill>
                <a:schemeClr val="dk1"/>
              </a:solidFill>
            </a:endParaRPr>
          </a:p>
        </p:txBody>
      </p:sp>
      <p:sp>
        <p:nvSpPr>
          <p:cNvPr id="154" name="Google Shape;154;p26"/>
          <p:cNvSpPr txBox="1">
            <a:spLocks noGrp="1"/>
          </p:cNvSpPr>
          <p:nvPr>
            <p:ph type="body" idx="1"/>
          </p:nvPr>
        </p:nvSpPr>
        <p:spPr>
          <a:xfrm>
            <a:off x="311700" y="1106000"/>
            <a:ext cx="8520600" cy="34627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8615" algn="l" rtl="0">
              <a:lnSpc>
                <a:spcPct val="95000"/>
              </a:lnSpc>
              <a:spcBef>
                <a:spcPts val="4000"/>
              </a:spcBef>
              <a:spcAft>
                <a:spcPts val="0"/>
              </a:spcAft>
              <a:buClr>
                <a:srgbClr val="000000"/>
              </a:buClr>
              <a:buSzPts val="1890"/>
              <a:buFont typeface="Calibri"/>
              <a:buAutoNum type="arabicPeriod"/>
            </a:pPr>
            <a:r>
              <a:rPr lang="sv" sz="189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Mer tid att göra texterna effektiva och tillgängliga</a:t>
            </a:r>
            <a:endParaRPr sz="1890" b="1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8615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90"/>
              <a:buFont typeface="Calibri"/>
              <a:buAutoNum type="arabicPeriod"/>
            </a:pPr>
            <a:r>
              <a:rPr lang="sv" sz="189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Ger obegränsat med kreativa idéer om nya texter</a:t>
            </a:r>
            <a:endParaRPr sz="189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8615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90"/>
              <a:buFont typeface="Calibri"/>
              <a:buAutoNum type="arabicPeriod"/>
            </a:pPr>
            <a:r>
              <a:rPr lang="sv" sz="189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Ger obegränsat antal versioner av samma text, så att du kan jämföra och hitta nya infallsvinklar och guldkorn</a:t>
            </a:r>
            <a:endParaRPr sz="189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8615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90"/>
              <a:buFont typeface="Calibri"/>
              <a:buAutoNum type="arabicPeriod"/>
            </a:pPr>
            <a:r>
              <a:rPr lang="sv" sz="189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Skapar snabbt olika svårighetsnivå på samma text</a:t>
            </a:r>
            <a:endParaRPr sz="189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8615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90"/>
              <a:buFont typeface="Calibri"/>
              <a:buAutoNum type="arabicPeriod"/>
            </a:pPr>
            <a:r>
              <a:rPr lang="sv" sz="189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Stöd att hålla en gemensam tonalitet</a:t>
            </a:r>
            <a:endParaRPr sz="189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8615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90"/>
              <a:buFont typeface="Calibri"/>
              <a:buAutoNum type="arabicPeriod"/>
            </a:pPr>
            <a:r>
              <a:rPr lang="sv" sz="189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Hjälp att upptäcka svåra texter</a:t>
            </a:r>
            <a:endParaRPr sz="189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8615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90"/>
              <a:buFont typeface="Calibri"/>
              <a:buAutoNum type="arabicPeriod"/>
            </a:pPr>
            <a:r>
              <a:rPr lang="sv" sz="189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Skapar snabbt en tillgänglig struktur</a:t>
            </a:r>
            <a:endParaRPr sz="189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8615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90"/>
              <a:buFont typeface="Calibri"/>
              <a:buAutoNum type="arabicPeriod"/>
            </a:pPr>
            <a:r>
              <a:rPr lang="sv" sz="189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Ger förslag till bilder som kompletterar texten</a:t>
            </a:r>
            <a:endParaRPr sz="655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7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" sz="3120" b="1">
                <a:solidFill>
                  <a:schemeClr val="dk1"/>
                </a:solidFill>
              </a:rPr>
              <a:t>Redigera texter lätt och</a:t>
            </a:r>
            <a:r>
              <a:rPr lang="sv"/>
              <a:t> </a:t>
            </a:r>
            <a:r>
              <a:rPr lang="sv" sz="3120" b="1">
                <a:solidFill>
                  <a:schemeClr val="dk1"/>
                </a:solidFill>
              </a:rPr>
              <a:t>snabbt</a:t>
            </a:r>
            <a:endParaRPr/>
          </a:p>
        </p:txBody>
      </p:sp>
      <p:sp>
        <p:nvSpPr>
          <p:cNvPr id="160" name="Google Shape;160;p27"/>
          <p:cNvSpPr txBox="1">
            <a:spLocks noGrp="1"/>
          </p:cNvSpPr>
          <p:nvPr>
            <p:ph type="body" idx="1"/>
          </p:nvPr>
        </p:nvSpPr>
        <p:spPr>
          <a:xfrm>
            <a:off x="311700" y="892050"/>
            <a:ext cx="8520600" cy="36766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25000" lnSpcReduction="20000"/>
          </a:bodyPr>
          <a:lstStyle/>
          <a:p>
            <a:pPr marL="457200" lvl="0" indent="-339969" algn="l" rtl="0">
              <a:spcBef>
                <a:spcPts val="400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●"/>
            </a:pPr>
            <a:r>
              <a:rPr lang="sv" sz="7015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r>
              <a:rPr lang="sv" sz="7015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.. Runstenar</a:t>
            </a:r>
            <a:endParaRPr sz="7015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39969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●"/>
            </a:pPr>
            <a:r>
              <a:rPr lang="sv" sz="7015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Tryckerier</a:t>
            </a:r>
            <a:endParaRPr sz="7015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39969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●"/>
            </a:pPr>
            <a:r>
              <a:rPr lang="sv" sz="7015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Skrivmaskin – tipp-ex</a:t>
            </a:r>
            <a:endParaRPr sz="7015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39969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●"/>
            </a:pPr>
            <a:r>
              <a:rPr lang="sv" sz="7015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Skrivmaskin med minne</a:t>
            </a:r>
            <a:endParaRPr sz="7015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39969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●"/>
            </a:pPr>
            <a:r>
              <a:rPr lang="sv" sz="7015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Dator</a:t>
            </a:r>
            <a:endParaRPr sz="7015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39969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●"/>
            </a:pPr>
            <a:r>
              <a:rPr lang="sv" sz="7015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Enkel ordbehandling</a:t>
            </a:r>
            <a:endParaRPr sz="7015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39969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●"/>
            </a:pPr>
            <a:r>
              <a:rPr lang="sv" sz="7015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Avancerad ordbehandling med rättstavning</a:t>
            </a:r>
            <a:endParaRPr sz="7015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39969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●"/>
            </a:pPr>
            <a:r>
              <a:rPr lang="sv" sz="7015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Mobiltelefoner</a:t>
            </a:r>
            <a:endParaRPr sz="7015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39969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●"/>
            </a:pPr>
            <a:r>
              <a:rPr lang="sv" sz="7015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AI-verktyg</a:t>
            </a:r>
            <a:endParaRPr sz="7015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39969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●"/>
            </a:pPr>
            <a:r>
              <a:rPr lang="sv" sz="7015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…</a:t>
            </a:r>
            <a:br>
              <a:rPr lang="sv" sz="7015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sv" sz="7015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sv" sz="64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Dessutom lär du dig mer om att skriva tillgängliga texter!</a:t>
            </a:r>
            <a:endParaRPr sz="6400" b="1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 sz="3000" dirty="0"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161" name="Google Shape;161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01500" y="1271900"/>
            <a:ext cx="2991299" cy="2979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9"/>
          <p:cNvSpPr txBox="1">
            <a:spLocks noGrp="1"/>
          </p:cNvSpPr>
          <p:nvPr>
            <p:ph type="title"/>
          </p:nvPr>
        </p:nvSpPr>
        <p:spPr>
          <a:xfrm>
            <a:off x="214850" y="420925"/>
            <a:ext cx="8520600" cy="73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sv" sz="3120" b="1">
                <a:solidFill>
                  <a:schemeClr val="dk1"/>
                </a:solidFill>
              </a:rPr>
              <a:t>ChatGPT abonnemang</a:t>
            </a:r>
            <a:endParaRPr sz="3120" b="1">
              <a:solidFill>
                <a:schemeClr val="dk1"/>
              </a:solidFill>
            </a:endParaRPr>
          </a:p>
        </p:txBody>
      </p:sp>
      <p:sp>
        <p:nvSpPr>
          <p:cNvPr id="175" name="Google Shape;175;p29"/>
          <p:cNvSpPr txBox="1"/>
          <p:nvPr/>
        </p:nvSpPr>
        <p:spPr>
          <a:xfrm>
            <a:off x="1079500" y="1262850"/>
            <a:ext cx="3393300" cy="517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" sz="1800" b="1" u="sng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https://chatgpt.com/</a:t>
            </a:r>
            <a:r>
              <a:rPr lang="sv" sz="1800" b="1"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 b="1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●"/>
            </a:pPr>
            <a:r>
              <a:rPr lang="sv" sz="1800">
                <a:latin typeface="Calibri"/>
                <a:ea typeface="Calibri"/>
                <a:cs typeface="Calibri"/>
                <a:sym typeface="Calibri"/>
              </a:rPr>
              <a:t>Obegränsat med bilder och uppladdningar av dokument</a:t>
            </a:r>
            <a:br>
              <a:rPr lang="sv" sz="1800">
                <a:latin typeface="Calibri"/>
                <a:ea typeface="Calibri"/>
                <a:cs typeface="Calibri"/>
                <a:sym typeface="Calibri"/>
              </a:rPr>
            </a:b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●"/>
            </a:pPr>
            <a:r>
              <a:rPr lang="sv" sz="1800">
                <a:latin typeface="Calibri"/>
                <a:ea typeface="Calibri"/>
                <a:cs typeface="Calibri"/>
                <a:sym typeface="Calibri"/>
              </a:rPr>
              <a:t>Gör en egen GPT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●"/>
            </a:pPr>
            <a:r>
              <a:rPr lang="sv" sz="1800">
                <a:latin typeface="Calibri"/>
                <a:ea typeface="Calibri"/>
                <a:cs typeface="Calibri"/>
                <a:sym typeface="Calibri"/>
              </a:rPr>
              <a:t>Röstkonversation en timme per dag i mobilappen </a:t>
            </a:r>
            <a:br>
              <a:rPr lang="sv" sz="1800">
                <a:latin typeface="Calibri"/>
                <a:ea typeface="Calibri"/>
                <a:cs typeface="Calibri"/>
                <a:sym typeface="Calibri"/>
              </a:rPr>
            </a:b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●"/>
            </a:pPr>
            <a:r>
              <a:rPr lang="sv" sz="1800">
                <a:latin typeface="Calibri"/>
                <a:ea typeface="Calibri"/>
                <a:cs typeface="Calibri"/>
                <a:sym typeface="Calibri"/>
              </a:rPr>
              <a:t>Kostar ca 200 kr/månad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6" name="Google Shape;176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18954" y="1262850"/>
            <a:ext cx="3073623" cy="2959588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29"/>
          <p:cNvSpPr txBox="1"/>
          <p:nvPr/>
        </p:nvSpPr>
        <p:spPr>
          <a:xfrm>
            <a:off x="4855300" y="3980175"/>
            <a:ext cx="3208800" cy="3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sv"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AI-genererad</a:t>
            </a:r>
            <a:endParaRPr sz="10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0"/>
          <p:cNvSpPr txBox="1">
            <a:spLocks noGrp="1"/>
          </p:cNvSpPr>
          <p:nvPr>
            <p:ph type="title"/>
          </p:nvPr>
        </p:nvSpPr>
        <p:spPr>
          <a:xfrm>
            <a:off x="214850" y="420925"/>
            <a:ext cx="8520600" cy="73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sv" sz="3120" b="1">
                <a:solidFill>
                  <a:schemeClr val="dk1"/>
                </a:solidFill>
              </a:rPr>
              <a:t>ChatGPT som app i telefonen</a:t>
            </a:r>
            <a:endParaRPr sz="3120" b="1">
              <a:solidFill>
                <a:schemeClr val="dk1"/>
              </a:solidFill>
            </a:endParaRPr>
          </a:p>
        </p:txBody>
      </p:sp>
      <p:sp>
        <p:nvSpPr>
          <p:cNvPr id="183" name="Google Shape;183;p30"/>
          <p:cNvSpPr txBox="1"/>
          <p:nvPr/>
        </p:nvSpPr>
        <p:spPr>
          <a:xfrm>
            <a:off x="377025" y="1527975"/>
            <a:ext cx="2262300" cy="295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" sz="1800">
                <a:latin typeface="Calibri"/>
                <a:ea typeface="Calibri"/>
                <a:cs typeface="Calibri"/>
                <a:sym typeface="Calibri"/>
              </a:rPr>
              <a:t>Klicka på pluset för att ladda upp eller ta en bild. 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" sz="1800">
                <a:latin typeface="Calibri"/>
                <a:ea typeface="Calibri"/>
                <a:cs typeface="Calibri"/>
                <a:sym typeface="Calibri"/>
              </a:rPr>
              <a:t>Klicka på den 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" sz="1800">
                <a:latin typeface="Calibri"/>
                <a:ea typeface="Calibri"/>
                <a:cs typeface="Calibri"/>
                <a:sym typeface="Calibri"/>
              </a:rPr>
              <a:t>svarta knappen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" sz="1800">
                <a:latin typeface="Calibri"/>
                <a:ea typeface="Calibri"/>
                <a:cs typeface="Calibri"/>
                <a:sym typeface="Calibri"/>
              </a:rPr>
              <a:t>längst ned till höger för att starta </a:t>
            </a:r>
            <a:r>
              <a:rPr lang="sv" sz="1800" b="1">
                <a:latin typeface="Calibri"/>
                <a:ea typeface="Calibri"/>
                <a:cs typeface="Calibri"/>
                <a:sym typeface="Calibri"/>
              </a:rPr>
              <a:t>Röstkonversation. </a:t>
            </a:r>
            <a:endParaRPr sz="1800" b="1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4" name="Google Shape;184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70898" y="1703387"/>
            <a:ext cx="2452951" cy="28669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54621" y="985638"/>
            <a:ext cx="2033873" cy="3684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31"/>
          <p:cNvSpPr txBox="1">
            <a:spLocks noGrp="1"/>
          </p:cNvSpPr>
          <p:nvPr>
            <p:ph type="title"/>
          </p:nvPr>
        </p:nvSpPr>
        <p:spPr>
          <a:xfrm>
            <a:off x="214850" y="420925"/>
            <a:ext cx="8520600" cy="73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sv" sz="3120" b="1">
                <a:solidFill>
                  <a:schemeClr val="dk1"/>
                </a:solidFill>
              </a:rPr>
              <a:t>ChatGPT som app i telefonen</a:t>
            </a:r>
            <a:endParaRPr sz="3120" b="1">
              <a:solidFill>
                <a:schemeClr val="dk1"/>
              </a:solidFill>
            </a:endParaRPr>
          </a:p>
        </p:txBody>
      </p:sp>
      <p:sp>
        <p:nvSpPr>
          <p:cNvPr id="191" name="Google Shape;191;p31"/>
          <p:cNvSpPr txBox="1"/>
          <p:nvPr/>
        </p:nvSpPr>
        <p:spPr>
          <a:xfrm>
            <a:off x="4464850" y="1503675"/>
            <a:ext cx="3721200" cy="330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sv" sz="1100" b="1" dirty="0">
                <a:latin typeface="Calibri"/>
                <a:ea typeface="Calibri"/>
                <a:cs typeface="Calibri"/>
                <a:sym typeface="Calibri"/>
              </a:rPr>
              <a:t>Utifrån bilden kan jag se att du har följande i ditt kylskåp:</a:t>
            </a:r>
            <a:br>
              <a:rPr lang="sv" sz="1100" b="1" dirty="0">
                <a:latin typeface="Calibri"/>
                <a:ea typeface="Calibri"/>
                <a:cs typeface="Calibri"/>
                <a:sym typeface="Calibri"/>
              </a:rPr>
            </a:br>
            <a:r>
              <a:rPr lang="sv" sz="1100" b="1" dirty="0">
                <a:latin typeface="Calibri"/>
                <a:ea typeface="Calibri"/>
                <a:cs typeface="Calibri"/>
                <a:sym typeface="Calibri"/>
              </a:rPr>
              <a:t>Övre hyllan:</a:t>
            </a:r>
            <a:endParaRPr sz="1100" b="1" dirty="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2540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400"/>
              <a:buChar char="●"/>
            </a:pPr>
            <a:r>
              <a:rPr lang="sv" sz="1100" b="1" dirty="0">
                <a:latin typeface="Calibri"/>
                <a:ea typeface="Calibri"/>
                <a:cs typeface="Calibri"/>
                <a:sym typeface="Calibri"/>
              </a:rPr>
              <a:t>En tub (troligtvis kaviar).</a:t>
            </a:r>
            <a:endParaRPr sz="1100" b="1" dirty="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254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00"/>
              <a:buChar char="●"/>
            </a:pPr>
            <a:r>
              <a:rPr lang="sv" sz="1100" b="1" dirty="0">
                <a:latin typeface="Calibri"/>
                <a:ea typeface="Calibri"/>
                <a:cs typeface="Calibri"/>
                <a:sym typeface="Calibri"/>
              </a:rPr>
              <a:t>En burk surkål.</a:t>
            </a:r>
            <a:endParaRPr sz="1100" b="1" dirty="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254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00"/>
              <a:buChar char="●"/>
            </a:pPr>
            <a:r>
              <a:rPr lang="sv" sz="1100" b="1" dirty="0">
                <a:latin typeface="Calibri"/>
                <a:ea typeface="Calibri"/>
                <a:cs typeface="Calibri"/>
                <a:sym typeface="Calibri"/>
              </a:rPr>
              <a:t>Ekologisk dijonsenap.</a:t>
            </a:r>
            <a:endParaRPr sz="1100" b="1" dirty="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254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00"/>
              <a:buChar char="●"/>
            </a:pPr>
            <a:r>
              <a:rPr lang="sv" sz="1100" b="1" dirty="0">
                <a:latin typeface="Calibri"/>
                <a:ea typeface="Calibri"/>
                <a:cs typeface="Calibri"/>
                <a:sym typeface="Calibri"/>
              </a:rPr>
              <a:t>Aprikosmarmelad.</a:t>
            </a:r>
            <a:endParaRPr sz="1100" b="1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sv" sz="1100" b="1" dirty="0">
                <a:latin typeface="Calibri"/>
                <a:ea typeface="Calibri"/>
                <a:cs typeface="Calibri"/>
                <a:sym typeface="Calibri"/>
              </a:rPr>
              <a:t>Nedre hyllan:</a:t>
            </a:r>
            <a:endParaRPr sz="1100" b="1" dirty="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2540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400"/>
              <a:buChar char="●"/>
            </a:pPr>
            <a:r>
              <a:rPr lang="sv" sz="1100" b="1" dirty="0">
                <a:latin typeface="Calibri"/>
                <a:ea typeface="Calibri"/>
                <a:cs typeface="Calibri"/>
                <a:sym typeface="Calibri"/>
              </a:rPr>
              <a:t>Roslags Yoghurt, naturell.</a:t>
            </a:r>
            <a:endParaRPr sz="1100" b="1" dirty="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254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00"/>
              <a:buChar char="●"/>
            </a:pPr>
            <a:r>
              <a:rPr lang="sv" sz="1100" b="1" dirty="0">
                <a:latin typeface="Calibri"/>
                <a:ea typeface="Calibri"/>
                <a:cs typeface="Calibri"/>
                <a:sym typeface="Calibri"/>
              </a:rPr>
              <a:t>Ekologisk Arla yoghurt.</a:t>
            </a:r>
            <a:endParaRPr sz="1100" b="1" dirty="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254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00"/>
              <a:buChar char="●"/>
            </a:pPr>
            <a:r>
              <a:rPr lang="sv" sz="1100" b="1" dirty="0">
                <a:latin typeface="Calibri"/>
                <a:ea typeface="Calibri"/>
                <a:cs typeface="Calibri"/>
                <a:sym typeface="Calibri"/>
              </a:rPr>
              <a:t>En flaska Tamari (glutenfri soja).</a:t>
            </a:r>
            <a:endParaRPr sz="1100" b="1" dirty="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254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00"/>
              <a:buChar char="●"/>
            </a:pPr>
            <a:r>
              <a:rPr lang="sv" sz="1100" b="1" dirty="0">
                <a:latin typeface="Calibri"/>
                <a:ea typeface="Calibri"/>
                <a:cs typeface="Calibri"/>
                <a:sym typeface="Calibri"/>
              </a:rPr>
              <a:t>En flaska Trocadero Zero.</a:t>
            </a:r>
            <a:endParaRPr sz="1100" b="1" dirty="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254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00"/>
              <a:buChar char="●"/>
            </a:pPr>
            <a:r>
              <a:rPr lang="sv" sz="1100" b="1" dirty="0">
                <a:latin typeface="Calibri"/>
                <a:ea typeface="Calibri"/>
                <a:cs typeface="Calibri"/>
                <a:sym typeface="Calibri"/>
              </a:rPr>
              <a:t>Två flaskor ekologisk ketchup.</a:t>
            </a:r>
            <a:endParaRPr sz="1100" b="1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sv" sz="1100" b="1" dirty="0">
                <a:latin typeface="Calibri"/>
                <a:ea typeface="Calibri"/>
                <a:cs typeface="Calibri"/>
                <a:sym typeface="Calibri"/>
              </a:rPr>
              <a:t>Behöver du tips på vad du kan laga med dessa ingredienser?</a:t>
            </a:r>
            <a:endParaRPr sz="1100" b="1" dirty="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2" name="Google Shape;192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73338" y="1670755"/>
            <a:ext cx="2304475" cy="3072626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31"/>
          <p:cNvSpPr txBox="1"/>
          <p:nvPr/>
        </p:nvSpPr>
        <p:spPr>
          <a:xfrm>
            <a:off x="1620950" y="1071575"/>
            <a:ext cx="26523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sv" sz="1800" b="1">
                <a:latin typeface="Calibri"/>
                <a:ea typeface="Calibri"/>
                <a:cs typeface="Calibri"/>
                <a:sym typeface="Calibri"/>
              </a:rPr>
              <a:t>Vad har jag i kylskåpet? </a:t>
            </a:r>
            <a:endParaRPr sz="1800" b="1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32"/>
          <p:cNvSpPr txBox="1">
            <a:spLocks noGrp="1"/>
          </p:cNvSpPr>
          <p:nvPr>
            <p:ph type="body" idx="1"/>
          </p:nvPr>
        </p:nvSpPr>
        <p:spPr>
          <a:xfrm>
            <a:off x="1349375" y="1031875"/>
            <a:ext cx="7374900" cy="411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250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sv" sz="12400" b="1">
                <a:solidFill>
                  <a:schemeClr val="dk1"/>
                </a:solidFill>
                <a:highlight>
                  <a:srgbClr val="FDFDFD"/>
                </a:highlight>
                <a:latin typeface="Oswald"/>
                <a:ea typeface="Oswald"/>
                <a:cs typeface="Oswald"/>
                <a:sym typeface="Oswald"/>
              </a:rPr>
            </a:br>
            <a:r>
              <a:rPr lang="sv" sz="8607" b="1">
                <a:solidFill>
                  <a:srgbClr val="272626"/>
                </a:solidFill>
                <a:highlight>
                  <a:srgbClr val="FDFDFD"/>
                </a:highlight>
                <a:latin typeface="Calibri"/>
                <a:ea typeface="Calibri"/>
                <a:cs typeface="Calibri"/>
                <a:sym typeface="Calibri"/>
              </a:rPr>
              <a:t>Marian Bergroth</a:t>
            </a:r>
            <a:r>
              <a:rPr lang="sv" sz="8607">
                <a:solidFill>
                  <a:srgbClr val="272626"/>
                </a:solidFill>
                <a:highlight>
                  <a:srgbClr val="FDFDFD"/>
                </a:highlight>
                <a:latin typeface="Calibri"/>
                <a:ea typeface="Calibri"/>
                <a:cs typeface="Calibri"/>
                <a:sym typeface="Calibri"/>
              </a:rPr>
              <a:t>, projektledare för Våra röster ska höras</a:t>
            </a:r>
            <a:br>
              <a:rPr lang="sv" sz="8607">
                <a:solidFill>
                  <a:srgbClr val="272626"/>
                </a:solidFill>
                <a:highlight>
                  <a:srgbClr val="FDFDFD"/>
                </a:highlight>
                <a:latin typeface="Calibri"/>
                <a:ea typeface="Calibri"/>
                <a:cs typeface="Calibri"/>
                <a:sym typeface="Calibri"/>
              </a:rPr>
            </a:br>
            <a:r>
              <a:rPr lang="sv" sz="8607">
                <a:solidFill>
                  <a:srgbClr val="272626"/>
                </a:solidFill>
                <a:highlight>
                  <a:srgbClr val="FDFDFD"/>
                </a:highlight>
                <a:latin typeface="Calibri"/>
                <a:ea typeface="Calibri"/>
                <a:cs typeface="Calibri"/>
                <a:sym typeface="Calibri"/>
              </a:rPr>
              <a:t>E-post: </a:t>
            </a:r>
            <a:r>
              <a:rPr lang="sv" sz="8607" u="sng">
                <a:solidFill>
                  <a:schemeClr val="hlink"/>
                </a:solidFill>
                <a:highlight>
                  <a:srgbClr val="FDFDFD"/>
                </a:highlight>
                <a:latin typeface="Calibri"/>
                <a:ea typeface="Calibri"/>
                <a:cs typeface="Calibri"/>
                <a:sym typeface="Calibri"/>
                <a:hlinkClick r:id="rId3"/>
              </a:rPr>
              <a:t>marian.bergroth@funktionsrattstockholm.se</a:t>
            </a:r>
            <a:br>
              <a:rPr lang="sv" sz="8607">
                <a:solidFill>
                  <a:srgbClr val="272626"/>
                </a:solidFill>
                <a:highlight>
                  <a:srgbClr val="FDFDFD"/>
                </a:highlight>
                <a:latin typeface="Calibri"/>
                <a:ea typeface="Calibri"/>
                <a:cs typeface="Calibri"/>
                <a:sym typeface="Calibri"/>
              </a:rPr>
            </a:br>
            <a:r>
              <a:rPr lang="sv" sz="8607">
                <a:solidFill>
                  <a:srgbClr val="272626"/>
                </a:solidFill>
                <a:highlight>
                  <a:srgbClr val="FDFDFD"/>
                </a:highlight>
                <a:latin typeface="Calibri"/>
                <a:ea typeface="Calibri"/>
                <a:cs typeface="Calibri"/>
                <a:sym typeface="Calibri"/>
              </a:rPr>
              <a:t>Telefon och sms: 073-089 94 46</a:t>
            </a:r>
            <a:endParaRPr sz="8607">
              <a:solidFill>
                <a:srgbClr val="272626"/>
              </a:solidFill>
              <a:highlight>
                <a:srgbClr val="FDFDFD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2300"/>
              </a:spcBef>
              <a:spcAft>
                <a:spcPts val="0"/>
              </a:spcAft>
              <a:buNone/>
            </a:pPr>
            <a:r>
              <a:rPr lang="sv" sz="8607" b="1">
                <a:solidFill>
                  <a:srgbClr val="272626"/>
                </a:solidFill>
                <a:highlight>
                  <a:srgbClr val="FDFDFD"/>
                </a:highlight>
                <a:latin typeface="Calibri"/>
                <a:ea typeface="Calibri"/>
                <a:cs typeface="Calibri"/>
                <a:sym typeface="Calibri"/>
              </a:rPr>
              <a:t>Karin Forsell, </a:t>
            </a:r>
            <a:r>
              <a:rPr lang="sv" sz="8607">
                <a:solidFill>
                  <a:srgbClr val="272626"/>
                </a:solidFill>
                <a:highlight>
                  <a:srgbClr val="FDFDFD"/>
                </a:highlight>
                <a:latin typeface="Calibri"/>
                <a:ea typeface="Calibri"/>
                <a:cs typeface="Calibri"/>
                <a:sym typeface="Calibri"/>
              </a:rPr>
              <a:t> journalist och tillgänglighetsexpert på Begripsam</a:t>
            </a:r>
            <a:br>
              <a:rPr lang="sv" sz="8607">
                <a:solidFill>
                  <a:srgbClr val="272626"/>
                </a:solidFill>
                <a:highlight>
                  <a:srgbClr val="FDFDFD"/>
                </a:highlight>
                <a:latin typeface="Calibri"/>
                <a:ea typeface="Calibri"/>
                <a:cs typeface="Calibri"/>
                <a:sym typeface="Calibri"/>
              </a:rPr>
            </a:br>
            <a:r>
              <a:rPr lang="sv" sz="8607">
                <a:solidFill>
                  <a:srgbClr val="272626"/>
                </a:solidFill>
                <a:highlight>
                  <a:srgbClr val="FDFDFD"/>
                </a:highlight>
                <a:latin typeface="Calibri"/>
                <a:ea typeface="Calibri"/>
                <a:cs typeface="Calibri"/>
                <a:sym typeface="Calibri"/>
              </a:rPr>
              <a:t>E-post: </a:t>
            </a:r>
            <a:r>
              <a:rPr lang="sv" sz="8607" u="sng">
                <a:solidFill>
                  <a:schemeClr val="hlink"/>
                </a:solidFill>
                <a:highlight>
                  <a:srgbClr val="FDFDFD"/>
                </a:highlight>
                <a:latin typeface="Calibri"/>
                <a:ea typeface="Calibri"/>
                <a:cs typeface="Calibri"/>
                <a:sym typeface="Calibri"/>
                <a:hlinkClick r:id="rId4"/>
              </a:rPr>
              <a:t>karin.forsell@begripsam.com</a:t>
            </a:r>
            <a:br>
              <a:rPr lang="sv" sz="7807">
                <a:solidFill>
                  <a:srgbClr val="272626"/>
                </a:solidFill>
                <a:highlight>
                  <a:srgbClr val="FDFDFD"/>
                </a:highlight>
                <a:latin typeface="Calibri"/>
                <a:ea typeface="Calibri"/>
                <a:cs typeface="Calibri"/>
                <a:sym typeface="Calibri"/>
              </a:rPr>
            </a:br>
            <a:endParaRPr sz="7807">
              <a:solidFill>
                <a:srgbClr val="272626"/>
              </a:solidFill>
              <a:highlight>
                <a:srgbClr val="FDFDFD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2300"/>
              </a:spcBef>
              <a:spcAft>
                <a:spcPts val="0"/>
              </a:spcAft>
              <a:buNone/>
            </a:pPr>
            <a:r>
              <a:rPr lang="sv" sz="8600" b="1">
                <a:solidFill>
                  <a:schemeClr val="accent5"/>
                </a:solidFill>
                <a:highlight>
                  <a:srgbClr val="FDFDFD"/>
                </a:highlight>
                <a:latin typeface="Calibri"/>
                <a:ea typeface="Calibri"/>
                <a:cs typeface="Calibri"/>
                <a:sym typeface="Calibri"/>
              </a:rPr>
              <a:t>https://funktionsrattstockholm.se/projekt/</a:t>
            </a:r>
            <a:endParaRPr sz="8600" b="1">
              <a:solidFill>
                <a:schemeClr val="accent5"/>
              </a:solidFill>
              <a:highlight>
                <a:srgbClr val="FDFDFD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2300"/>
              </a:spcBef>
              <a:spcAft>
                <a:spcPts val="2300"/>
              </a:spcAft>
              <a:buNone/>
            </a:pPr>
            <a:endParaRPr sz="9007" b="1">
              <a:solidFill>
                <a:srgbClr val="272626"/>
              </a:solidFill>
              <a:highlight>
                <a:srgbClr val="FDFDFD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Google Shape;199;p32"/>
          <p:cNvSpPr txBox="1">
            <a:spLocks noGrp="1"/>
          </p:cNvSpPr>
          <p:nvPr>
            <p:ph type="title"/>
          </p:nvPr>
        </p:nvSpPr>
        <p:spPr>
          <a:xfrm>
            <a:off x="214850" y="420925"/>
            <a:ext cx="8520600" cy="73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sv" sz="3120" b="1">
                <a:solidFill>
                  <a:schemeClr val="dk1"/>
                </a:solidFill>
              </a:rPr>
              <a:t>Tack för oss! </a:t>
            </a:r>
            <a:endParaRPr sz="3120" b="1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4"/>
          <p:cNvSpPr txBox="1">
            <a:spLocks noGrp="1"/>
          </p:cNvSpPr>
          <p:nvPr>
            <p:ph type="ctrTitle"/>
          </p:nvPr>
        </p:nvSpPr>
        <p:spPr>
          <a:xfrm>
            <a:off x="2244475" y="348075"/>
            <a:ext cx="6587700" cy="1130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"/>
              <a:t>Innehåll </a:t>
            </a:r>
            <a:endParaRPr/>
          </a:p>
        </p:txBody>
      </p:sp>
      <p:sp>
        <p:nvSpPr>
          <p:cNvPr id="75" name="Google Shape;75;p14"/>
          <p:cNvSpPr txBox="1">
            <a:spLocks noGrp="1"/>
          </p:cNvSpPr>
          <p:nvPr>
            <p:ph type="subTitle" idx="1"/>
          </p:nvPr>
        </p:nvSpPr>
        <p:spPr>
          <a:xfrm>
            <a:off x="1237600" y="1604200"/>
            <a:ext cx="7488000" cy="347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25000" lnSpcReduction="20000"/>
          </a:bodyPr>
          <a:lstStyle/>
          <a:p>
            <a:pPr marL="13716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libri"/>
              <a:buChar char="●"/>
            </a:pPr>
            <a:r>
              <a:rPr lang="sv" sz="72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Varför är AI viktigt </a:t>
            </a:r>
            <a:endParaRPr sz="72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libri"/>
              <a:buChar char="●"/>
            </a:pPr>
            <a:r>
              <a:rPr lang="sv" sz="72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AI i påverkansarbetet </a:t>
            </a:r>
            <a:endParaRPr sz="72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libri"/>
              <a:buChar char="●"/>
            </a:pPr>
            <a:r>
              <a:rPr lang="sv" sz="72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ChatGPT </a:t>
            </a:r>
            <a:endParaRPr sz="72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sv-SE" sz="72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72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PAUS </a:t>
            </a:r>
          </a:p>
          <a:p>
            <a:pPr marL="13716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7200" dirty="0">
              <a:latin typeface="Calibri"/>
              <a:ea typeface="Calibri"/>
              <a:cs typeface="Calibri"/>
              <a:sym typeface="Calibri"/>
            </a:endParaRPr>
          </a:p>
          <a:p>
            <a:pPr marL="13716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7200" dirty="0">
              <a:latin typeface="Calibri"/>
              <a:ea typeface="Calibri"/>
              <a:cs typeface="Calibri"/>
              <a:sym typeface="Calibri"/>
            </a:endParaRPr>
          </a:p>
          <a:p>
            <a:pPr marL="1371600" lvl="0" indent="-342900" algn="l" rtl="0">
              <a:spcBef>
                <a:spcPts val="0"/>
              </a:spcBef>
              <a:spcAft>
                <a:spcPts val="0"/>
              </a:spcAft>
              <a:buSzPct val="100000"/>
              <a:buFont typeface="Calibri"/>
              <a:buChar char="●"/>
            </a:pPr>
            <a:r>
              <a:rPr lang="sv" sz="7200" dirty="0">
                <a:latin typeface="Calibri"/>
                <a:ea typeface="Calibri"/>
                <a:cs typeface="Calibri"/>
                <a:sym typeface="Calibri"/>
              </a:rPr>
              <a:t>Att prompta </a:t>
            </a:r>
            <a:endParaRPr sz="7200" dirty="0">
              <a:latin typeface="Calibri"/>
              <a:ea typeface="Calibri"/>
              <a:cs typeface="Calibri"/>
              <a:sym typeface="Calibri"/>
            </a:endParaRPr>
          </a:p>
          <a:p>
            <a:pPr marL="1371600" lvl="0" indent="-342900" algn="l" rtl="0">
              <a:spcBef>
                <a:spcPts val="0"/>
              </a:spcBef>
              <a:spcAft>
                <a:spcPts val="0"/>
              </a:spcAft>
              <a:buClr>
                <a:srgbClr val="272626"/>
              </a:buClr>
              <a:buSzPct val="100000"/>
              <a:buFont typeface="Calibri"/>
              <a:buChar char="●"/>
            </a:pPr>
            <a:r>
              <a:rPr lang="sv" sz="7200" dirty="0">
                <a:solidFill>
                  <a:srgbClr val="272626"/>
                </a:solidFill>
                <a:latin typeface="Calibri"/>
                <a:ea typeface="Calibri"/>
                <a:cs typeface="Calibri"/>
                <a:sym typeface="Calibri"/>
              </a:rPr>
              <a:t>Claude </a:t>
            </a:r>
            <a:br>
              <a:rPr lang="sv" sz="7200" dirty="0">
                <a:solidFill>
                  <a:srgbClr val="272626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7200" dirty="0">
              <a:solidFill>
                <a:srgbClr val="27262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" sz="7200" dirty="0">
                <a:solidFill>
                  <a:srgbClr val="272626"/>
                </a:solidFill>
                <a:latin typeface="Calibri"/>
                <a:ea typeface="Calibri"/>
                <a:cs typeface="Calibri"/>
                <a:sym typeface="Calibri"/>
              </a:rPr>
              <a:t>PAUS </a:t>
            </a:r>
            <a:br>
              <a:rPr lang="sv" sz="7200" dirty="0">
                <a:solidFill>
                  <a:srgbClr val="272626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7200" dirty="0">
              <a:solidFill>
                <a:srgbClr val="27262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0" indent="-342900" algn="l" rtl="0">
              <a:spcBef>
                <a:spcPts val="0"/>
              </a:spcBef>
              <a:spcAft>
                <a:spcPts val="0"/>
              </a:spcAft>
              <a:buClr>
                <a:srgbClr val="272626"/>
              </a:buClr>
              <a:buSzPct val="100000"/>
              <a:buFont typeface="Calibri"/>
              <a:buChar char="●"/>
            </a:pPr>
            <a:r>
              <a:rPr lang="sv" sz="7200" dirty="0">
                <a:solidFill>
                  <a:srgbClr val="272626"/>
                </a:solidFill>
                <a:latin typeface="Calibri"/>
                <a:ea typeface="Calibri"/>
                <a:cs typeface="Calibri"/>
                <a:sym typeface="Calibri"/>
              </a:rPr>
              <a:t>ChatGPT abonnemang </a:t>
            </a:r>
            <a:endParaRPr sz="7200" dirty="0">
              <a:solidFill>
                <a:srgbClr val="27262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7200" dirty="0">
              <a:solidFill>
                <a:srgbClr val="27262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0" dirty="0">
              <a:solidFill>
                <a:srgbClr val="272626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272626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272626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5"/>
          <p:cNvSpPr txBox="1">
            <a:spLocks noGrp="1"/>
          </p:cNvSpPr>
          <p:nvPr>
            <p:ph type="title"/>
          </p:nvPr>
        </p:nvSpPr>
        <p:spPr>
          <a:xfrm>
            <a:off x="214850" y="420925"/>
            <a:ext cx="8520600" cy="73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sv" sz="3120" b="1">
                <a:solidFill>
                  <a:schemeClr val="dk1"/>
                </a:solidFill>
              </a:rPr>
              <a:t>Hej AI!</a:t>
            </a:r>
            <a:endParaRPr sz="3120" b="1">
              <a:solidFill>
                <a:schemeClr val="dk1"/>
              </a:solidFill>
            </a:endParaRPr>
          </a:p>
        </p:txBody>
      </p:sp>
      <p:pic>
        <p:nvPicPr>
          <p:cNvPr id="81" name="Google Shape;81;p15" title="CA24F6AD-FDEF-473F-B00C-D4BC58BC5624.mov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38585" y="1270676"/>
            <a:ext cx="2066837" cy="3674400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15"/>
          <p:cNvSpPr txBox="1"/>
          <p:nvPr/>
        </p:nvSpPr>
        <p:spPr>
          <a:xfrm>
            <a:off x="1230325" y="1885150"/>
            <a:ext cx="2067000" cy="14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" sz="2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Marian pratar med ChatGPT </a:t>
            </a:r>
            <a:endParaRPr sz="20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" sz="2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i mobilen</a:t>
            </a:r>
            <a:endParaRPr sz="20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6"/>
          <p:cNvSpPr txBox="1">
            <a:spLocks noGrp="1"/>
          </p:cNvSpPr>
          <p:nvPr>
            <p:ph type="title"/>
          </p:nvPr>
        </p:nvSpPr>
        <p:spPr>
          <a:xfrm>
            <a:off x="214850" y="420925"/>
            <a:ext cx="8520600" cy="73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sv" sz="3120" b="1" dirty="0">
                <a:solidFill>
                  <a:schemeClr val="dk1"/>
                </a:solidFill>
              </a:rPr>
              <a:t>Varför är AI viktigt?</a:t>
            </a:r>
            <a:endParaRPr sz="3120" b="1" dirty="0">
              <a:solidFill>
                <a:schemeClr val="dk1"/>
              </a:solidFill>
            </a:endParaRPr>
          </a:p>
        </p:txBody>
      </p:sp>
      <p:sp>
        <p:nvSpPr>
          <p:cNvPr id="88" name="Google Shape;88;p16"/>
          <p:cNvSpPr txBox="1">
            <a:spLocks noGrp="1"/>
          </p:cNvSpPr>
          <p:nvPr>
            <p:ph type="body" idx="1"/>
          </p:nvPr>
        </p:nvSpPr>
        <p:spPr>
          <a:xfrm>
            <a:off x="355175" y="1023730"/>
            <a:ext cx="4863600" cy="372587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25000" lnSpcReduction="20000"/>
          </a:bodyPr>
          <a:lstStyle/>
          <a:p>
            <a:pPr marL="457200" lvl="0" indent="-349250" algn="l" rtl="0">
              <a:lnSpc>
                <a:spcPct val="100000"/>
              </a:lnSpc>
              <a:spcBef>
                <a:spcPts val="4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★"/>
            </a:pPr>
            <a:r>
              <a:rPr lang="sv" sz="7600" dirty="0">
                <a:latin typeface="Calibri"/>
                <a:ea typeface="Calibri"/>
                <a:cs typeface="Calibri"/>
                <a:sym typeface="Calibri"/>
              </a:rPr>
              <a:t>Generativ AI framställer text, bild, musik, videos</a:t>
            </a:r>
            <a:br>
              <a:rPr lang="sv" sz="7600" dirty="0">
                <a:latin typeface="Calibri"/>
                <a:ea typeface="Calibri"/>
                <a:cs typeface="Calibri"/>
                <a:sym typeface="Calibri"/>
              </a:rPr>
            </a:br>
            <a:endParaRPr sz="7600" dirty="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9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★"/>
            </a:pPr>
            <a:r>
              <a:rPr lang="sv" sz="7600" dirty="0">
                <a:latin typeface="Calibri"/>
                <a:ea typeface="Calibri"/>
                <a:cs typeface="Calibri"/>
                <a:sym typeface="Calibri"/>
              </a:rPr>
              <a:t>Klyftorna riskerar att öka mellan dom som använder AI och dom som inte gör det</a:t>
            </a:r>
            <a:br>
              <a:rPr lang="sv" sz="7600" dirty="0">
                <a:latin typeface="Calibri"/>
                <a:ea typeface="Calibri"/>
                <a:cs typeface="Calibri"/>
                <a:sym typeface="Calibri"/>
              </a:rPr>
            </a:br>
            <a:endParaRPr sz="7600" dirty="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9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★"/>
            </a:pPr>
            <a:r>
              <a:rPr lang="sv" sz="7600" dirty="0">
                <a:latin typeface="Calibri"/>
                <a:ea typeface="Calibri"/>
                <a:cs typeface="Calibri"/>
                <a:sym typeface="Calibri"/>
              </a:rPr>
              <a:t>AI-verktyg kan vara universella hjälpmedel </a:t>
            </a:r>
            <a:br>
              <a:rPr lang="sv" sz="7600" dirty="0">
                <a:latin typeface="Calibri"/>
                <a:ea typeface="Calibri"/>
                <a:cs typeface="Calibri"/>
                <a:sym typeface="Calibri"/>
              </a:rPr>
            </a:br>
            <a:endParaRPr sz="7600" dirty="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9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★"/>
            </a:pPr>
            <a:r>
              <a:rPr lang="sv" sz="7600" dirty="0">
                <a:latin typeface="Calibri"/>
                <a:ea typeface="Calibri"/>
                <a:cs typeface="Calibri"/>
                <a:sym typeface="Calibri"/>
              </a:rPr>
              <a:t>Funktionsrättsörelsens AI-resa </a:t>
            </a:r>
            <a:br>
              <a:rPr lang="sv" sz="7600" dirty="0">
                <a:latin typeface="Calibri"/>
                <a:ea typeface="Calibri"/>
                <a:cs typeface="Calibri"/>
                <a:sym typeface="Calibri"/>
              </a:rPr>
            </a:br>
            <a:br>
              <a:rPr lang="sv" sz="7600" dirty="0">
                <a:latin typeface="Calibri"/>
                <a:ea typeface="Calibri"/>
                <a:cs typeface="Calibri"/>
                <a:sym typeface="Calibri"/>
              </a:rPr>
            </a:br>
            <a:r>
              <a:rPr lang="sv" sz="7600" dirty="0">
                <a:latin typeface="Calibri"/>
                <a:ea typeface="Calibri"/>
                <a:cs typeface="Calibri"/>
                <a:sym typeface="Calibri"/>
              </a:rPr>
              <a:t>– vi vill inspirera till att börja testa!</a:t>
            </a:r>
            <a:br>
              <a:rPr lang="sv" sz="7600" b="1" dirty="0">
                <a:latin typeface="Calibri"/>
                <a:ea typeface="Calibri"/>
                <a:cs typeface="Calibri"/>
                <a:sym typeface="Calibri"/>
              </a:rPr>
            </a:br>
            <a:endParaRPr sz="7600" b="1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4000"/>
              </a:spcBef>
              <a:spcAft>
                <a:spcPts val="0"/>
              </a:spcAft>
              <a:buNone/>
            </a:pPr>
            <a:br>
              <a:rPr lang="sv" sz="7600" b="1" dirty="0">
                <a:latin typeface="Calibri"/>
                <a:ea typeface="Calibri"/>
                <a:cs typeface="Calibri"/>
                <a:sym typeface="Calibri"/>
              </a:rPr>
            </a:br>
            <a:br>
              <a:rPr lang="sv" sz="7600" b="1" dirty="0">
                <a:latin typeface="Calibri"/>
                <a:ea typeface="Calibri"/>
                <a:cs typeface="Calibri"/>
                <a:sym typeface="Calibri"/>
              </a:rPr>
            </a:br>
            <a:br>
              <a:rPr lang="sv" sz="7600" b="1" dirty="0">
                <a:latin typeface="Calibri"/>
                <a:ea typeface="Calibri"/>
                <a:cs typeface="Calibri"/>
                <a:sym typeface="Calibri"/>
              </a:rPr>
            </a:br>
            <a:br>
              <a:rPr lang="sv" sz="7600" b="1" dirty="0">
                <a:latin typeface="Calibri"/>
                <a:ea typeface="Calibri"/>
                <a:cs typeface="Calibri"/>
                <a:sym typeface="Calibri"/>
              </a:rPr>
            </a:br>
            <a:endParaRPr sz="7600" b="1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4000"/>
              </a:spcBef>
              <a:spcAft>
                <a:spcPts val="0"/>
              </a:spcAft>
              <a:buNone/>
            </a:pPr>
            <a:br>
              <a:rPr lang="sv" sz="7600" b="1" dirty="0">
                <a:latin typeface="Calibri"/>
                <a:ea typeface="Calibri"/>
                <a:cs typeface="Calibri"/>
                <a:sym typeface="Calibri"/>
              </a:rPr>
            </a:br>
            <a:endParaRPr sz="7600" b="1" dirty="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4000"/>
              </a:spcBef>
              <a:spcAft>
                <a:spcPts val="0"/>
              </a:spcAft>
              <a:buNone/>
            </a:pPr>
            <a:endParaRPr sz="7600" b="1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dirty="0"/>
          </a:p>
        </p:txBody>
      </p:sp>
      <p:pic>
        <p:nvPicPr>
          <p:cNvPr id="89" name="Google Shape;8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89050" y="1214925"/>
            <a:ext cx="3108649" cy="3108649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6"/>
          <p:cNvSpPr txBox="1"/>
          <p:nvPr/>
        </p:nvSpPr>
        <p:spPr>
          <a:xfrm>
            <a:off x="7265275" y="4093775"/>
            <a:ext cx="1366200" cy="5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v"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                        AI-genererad</a:t>
            </a:r>
            <a:endParaRPr sz="10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7"/>
          <p:cNvSpPr txBox="1">
            <a:spLocks noGrp="1"/>
          </p:cNvSpPr>
          <p:nvPr>
            <p:ph type="title"/>
          </p:nvPr>
        </p:nvSpPr>
        <p:spPr>
          <a:xfrm>
            <a:off x="214850" y="420925"/>
            <a:ext cx="8520600" cy="73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sv" sz="3120" b="1">
                <a:solidFill>
                  <a:schemeClr val="dk1"/>
                </a:solidFill>
              </a:rPr>
              <a:t>AI i påverkansarbetet</a:t>
            </a:r>
            <a:endParaRPr sz="3120" b="1">
              <a:solidFill>
                <a:schemeClr val="dk1"/>
              </a:solidFill>
            </a:endParaRPr>
          </a:p>
        </p:txBody>
      </p:sp>
      <p:sp>
        <p:nvSpPr>
          <p:cNvPr id="96" name="Google Shape;96;p17"/>
          <p:cNvSpPr txBox="1">
            <a:spLocks noGrp="1"/>
          </p:cNvSpPr>
          <p:nvPr>
            <p:ph type="body" idx="1"/>
          </p:nvPr>
        </p:nvSpPr>
        <p:spPr>
          <a:xfrm>
            <a:off x="436575" y="904461"/>
            <a:ext cx="4286100" cy="399676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25000" lnSpcReduction="20000"/>
          </a:bodyPr>
          <a:lstStyle/>
          <a:p>
            <a:pPr marL="457200" lvl="0" indent="-349250" algn="l" rtl="0">
              <a:lnSpc>
                <a:spcPct val="100000"/>
              </a:lnSpc>
              <a:spcBef>
                <a:spcPts val="4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●"/>
            </a:pPr>
            <a:r>
              <a:rPr lang="sv" sz="7600" dirty="0">
                <a:latin typeface="Calibri"/>
                <a:ea typeface="Calibri"/>
                <a:cs typeface="Calibri"/>
                <a:sym typeface="Calibri"/>
              </a:rPr>
              <a:t>AI blir som en praktikant eller kollega</a:t>
            </a:r>
            <a:br>
              <a:rPr lang="sv" sz="7600" dirty="0">
                <a:latin typeface="Calibri"/>
                <a:ea typeface="Calibri"/>
                <a:cs typeface="Calibri"/>
                <a:sym typeface="Calibri"/>
              </a:rPr>
            </a:br>
            <a:endParaRPr sz="7600" dirty="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9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●"/>
            </a:pPr>
            <a:r>
              <a:rPr lang="sv" sz="7600" dirty="0">
                <a:latin typeface="Calibri"/>
                <a:ea typeface="Calibri"/>
                <a:cs typeface="Calibri"/>
                <a:sym typeface="Calibri"/>
              </a:rPr>
              <a:t>AI har en masterutbildning </a:t>
            </a:r>
            <a:br>
              <a:rPr lang="sv" sz="7600" dirty="0">
                <a:latin typeface="Calibri"/>
                <a:ea typeface="Calibri"/>
                <a:cs typeface="Calibri"/>
                <a:sym typeface="Calibri"/>
              </a:rPr>
            </a:br>
            <a:r>
              <a:rPr lang="sv" sz="7600" dirty="0">
                <a:latin typeface="Calibri"/>
                <a:ea typeface="Calibri"/>
                <a:cs typeface="Calibri"/>
                <a:sym typeface="Calibri"/>
              </a:rPr>
              <a:t>i miljoner ämnen</a:t>
            </a:r>
            <a:br>
              <a:rPr lang="sv" sz="7600" dirty="0">
                <a:latin typeface="Calibri"/>
                <a:ea typeface="Calibri"/>
                <a:cs typeface="Calibri"/>
                <a:sym typeface="Calibri"/>
              </a:rPr>
            </a:br>
            <a:endParaRPr sz="7600" dirty="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9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●"/>
            </a:pPr>
            <a:r>
              <a:rPr lang="sv" sz="7600" dirty="0">
                <a:latin typeface="Calibri"/>
                <a:ea typeface="Calibri"/>
                <a:cs typeface="Calibri"/>
                <a:sym typeface="Calibri"/>
              </a:rPr>
              <a:t>AI förstår inte just din organisation</a:t>
            </a:r>
            <a:br>
              <a:rPr lang="sv" sz="7600" dirty="0">
                <a:latin typeface="Calibri"/>
                <a:ea typeface="Calibri"/>
                <a:cs typeface="Calibri"/>
                <a:sym typeface="Calibri"/>
              </a:rPr>
            </a:br>
            <a:r>
              <a:rPr lang="sv" sz="7600" dirty="0">
                <a:latin typeface="Calibri"/>
                <a:ea typeface="Calibri"/>
                <a:cs typeface="Calibri"/>
                <a:sym typeface="Calibri"/>
              </a:rPr>
              <a:t>– om man inte gör en egen GPT</a:t>
            </a:r>
            <a:br>
              <a:rPr lang="sv" sz="7600" dirty="0">
                <a:latin typeface="Calibri"/>
                <a:ea typeface="Calibri"/>
                <a:cs typeface="Calibri"/>
                <a:sym typeface="Calibri"/>
              </a:rPr>
            </a:br>
            <a:endParaRPr sz="7600" dirty="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9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●"/>
            </a:pPr>
            <a:r>
              <a:rPr lang="sv" sz="7600" dirty="0">
                <a:latin typeface="Calibri"/>
                <a:ea typeface="Calibri"/>
                <a:cs typeface="Calibri"/>
                <a:sym typeface="Calibri"/>
              </a:rPr>
              <a:t>Det kan löna sig med en betalversion… </a:t>
            </a:r>
            <a:br>
              <a:rPr lang="sv" sz="7600" dirty="0">
                <a:latin typeface="Calibri"/>
                <a:ea typeface="Calibri"/>
                <a:cs typeface="Calibri"/>
                <a:sym typeface="Calibri"/>
              </a:rPr>
            </a:br>
            <a:br>
              <a:rPr lang="sv" sz="7600" b="1" dirty="0">
                <a:latin typeface="Calibri"/>
                <a:ea typeface="Calibri"/>
                <a:cs typeface="Calibri"/>
                <a:sym typeface="Calibri"/>
              </a:rPr>
            </a:br>
            <a:br>
              <a:rPr lang="sv" sz="7600" b="1" dirty="0">
                <a:latin typeface="Calibri"/>
                <a:ea typeface="Calibri"/>
                <a:cs typeface="Calibri"/>
                <a:sym typeface="Calibri"/>
              </a:rPr>
            </a:br>
            <a:endParaRPr sz="7600" b="1" dirty="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4000"/>
              </a:spcBef>
              <a:spcAft>
                <a:spcPts val="0"/>
              </a:spcAft>
              <a:buNone/>
            </a:pPr>
            <a:br>
              <a:rPr lang="sv" sz="7600" b="1" dirty="0">
                <a:latin typeface="Calibri"/>
                <a:ea typeface="Calibri"/>
                <a:cs typeface="Calibri"/>
                <a:sym typeface="Calibri"/>
              </a:rPr>
            </a:br>
            <a:br>
              <a:rPr lang="sv" sz="7600" b="1" dirty="0">
                <a:latin typeface="Calibri"/>
                <a:ea typeface="Calibri"/>
                <a:cs typeface="Calibri"/>
                <a:sym typeface="Calibri"/>
              </a:rPr>
            </a:br>
            <a:endParaRPr sz="7600" b="1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4000"/>
              </a:spcBef>
              <a:spcAft>
                <a:spcPts val="0"/>
              </a:spcAft>
              <a:buNone/>
            </a:pPr>
            <a:br>
              <a:rPr lang="sv" sz="7600" b="1" dirty="0">
                <a:latin typeface="Calibri"/>
                <a:ea typeface="Calibri"/>
                <a:cs typeface="Calibri"/>
                <a:sym typeface="Calibri"/>
              </a:rPr>
            </a:br>
            <a:endParaRPr sz="7600" b="1" dirty="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4000"/>
              </a:spcBef>
              <a:spcAft>
                <a:spcPts val="0"/>
              </a:spcAft>
              <a:buNone/>
            </a:pPr>
            <a:endParaRPr sz="7600" b="1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dirty="0"/>
          </a:p>
        </p:txBody>
      </p:sp>
      <p:pic>
        <p:nvPicPr>
          <p:cNvPr id="97" name="Google Shape;97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79050" y="975525"/>
            <a:ext cx="3542500" cy="3542500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7"/>
          <p:cNvSpPr txBox="1"/>
          <p:nvPr/>
        </p:nvSpPr>
        <p:spPr>
          <a:xfrm>
            <a:off x="3864650" y="4311025"/>
            <a:ext cx="1955400" cy="35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sv"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AI-genererad  </a:t>
            </a:r>
            <a:endParaRPr sz="10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8"/>
          <p:cNvSpPr txBox="1">
            <a:spLocks noGrp="1"/>
          </p:cNvSpPr>
          <p:nvPr>
            <p:ph type="title"/>
          </p:nvPr>
        </p:nvSpPr>
        <p:spPr>
          <a:xfrm>
            <a:off x="214850" y="420925"/>
            <a:ext cx="8520600" cy="73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sv" sz="3120" b="1">
                <a:solidFill>
                  <a:schemeClr val="dk1"/>
                </a:solidFill>
              </a:rPr>
              <a:t>AI i påverkansarbetet</a:t>
            </a:r>
            <a:endParaRPr sz="3120" b="1">
              <a:solidFill>
                <a:schemeClr val="dk1"/>
              </a:solidFill>
            </a:endParaRPr>
          </a:p>
        </p:txBody>
      </p:sp>
      <p:sp>
        <p:nvSpPr>
          <p:cNvPr id="104" name="Google Shape;104;p18"/>
          <p:cNvSpPr txBox="1">
            <a:spLocks noGrp="1"/>
          </p:cNvSpPr>
          <p:nvPr>
            <p:ph type="body" idx="1"/>
          </p:nvPr>
        </p:nvSpPr>
        <p:spPr>
          <a:xfrm>
            <a:off x="1389075" y="993913"/>
            <a:ext cx="6984900" cy="39785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25000" lnSpcReduction="20000"/>
          </a:bodyPr>
          <a:lstStyle/>
          <a:p>
            <a:pPr marL="457200" lvl="0" indent="-349250" algn="l" rtl="0">
              <a:lnSpc>
                <a:spcPct val="100000"/>
              </a:lnSpc>
              <a:spcBef>
                <a:spcPts val="4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★"/>
            </a:pPr>
            <a:r>
              <a:rPr lang="sv" sz="7600" dirty="0">
                <a:latin typeface="Calibri"/>
                <a:ea typeface="Calibri"/>
                <a:cs typeface="Calibri"/>
                <a:sym typeface="Calibri"/>
              </a:rPr>
              <a:t>Texter i olika format</a:t>
            </a:r>
            <a:br>
              <a:rPr lang="sv" sz="7600" dirty="0">
                <a:latin typeface="Calibri"/>
                <a:ea typeface="Calibri"/>
                <a:cs typeface="Calibri"/>
                <a:sym typeface="Calibri"/>
              </a:rPr>
            </a:br>
            <a:endParaRPr sz="7600" dirty="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9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★"/>
            </a:pPr>
            <a:r>
              <a:rPr lang="sv" sz="7600" dirty="0">
                <a:latin typeface="Calibri"/>
                <a:ea typeface="Calibri"/>
                <a:cs typeface="Calibri"/>
                <a:sym typeface="Calibri"/>
              </a:rPr>
              <a:t>Skriva en debattartikel utifrån underlag</a:t>
            </a:r>
            <a:br>
              <a:rPr lang="sv" sz="7600" dirty="0">
                <a:latin typeface="Calibri"/>
                <a:ea typeface="Calibri"/>
                <a:cs typeface="Calibri"/>
                <a:sym typeface="Calibri"/>
              </a:rPr>
            </a:br>
            <a:endParaRPr sz="7600" dirty="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9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★"/>
            </a:pPr>
            <a:r>
              <a:rPr lang="sv" sz="7600" dirty="0">
                <a:latin typeface="Calibri"/>
                <a:ea typeface="Calibri"/>
                <a:cs typeface="Calibri"/>
                <a:sym typeface="Calibri"/>
              </a:rPr>
              <a:t>Sammanfatta rapporter</a:t>
            </a:r>
            <a:br>
              <a:rPr lang="sv" sz="7600" dirty="0">
                <a:latin typeface="Calibri"/>
                <a:ea typeface="Calibri"/>
                <a:cs typeface="Calibri"/>
                <a:sym typeface="Calibri"/>
              </a:rPr>
            </a:br>
            <a:endParaRPr sz="7600" dirty="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9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★"/>
            </a:pPr>
            <a:r>
              <a:rPr lang="sv" sz="7600" dirty="0">
                <a:latin typeface="Calibri"/>
                <a:ea typeface="Calibri"/>
                <a:cs typeface="Calibri"/>
                <a:sym typeface="Calibri"/>
              </a:rPr>
              <a:t>Brainstorming &amp; feedback </a:t>
            </a:r>
            <a:br>
              <a:rPr lang="sv" sz="7600" dirty="0">
                <a:latin typeface="Calibri"/>
                <a:ea typeface="Calibri"/>
                <a:cs typeface="Calibri"/>
                <a:sym typeface="Calibri"/>
              </a:rPr>
            </a:br>
            <a:endParaRPr sz="7600" dirty="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9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★"/>
            </a:pPr>
            <a:r>
              <a:rPr lang="sv" sz="7600" dirty="0">
                <a:latin typeface="Calibri"/>
                <a:ea typeface="Calibri"/>
                <a:cs typeface="Calibri"/>
                <a:sym typeface="Calibri"/>
              </a:rPr>
              <a:t>Enkäter, planer, ansökningar, konferenser, loggor</a:t>
            </a:r>
            <a:br>
              <a:rPr lang="sv" sz="7600" dirty="0">
                <a:latin typeface="Calibri"/>
                <a:ea typeface="Calibri"/>
                <a:cs typeface="Calibri"/>
                <a:sym typeface="Calibri"/>
              </a:rPr>
            </a:br>
            <a:endParaRPr sz="7600" dirty="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9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★"/>
            </a:pPr>
            <a:r>
              <a:rPr lang="sv" sz="7600" dirty="0">
                <a:latin typeface="Calibri"/>
                <a:ea typeface="Calibri"/>
                <a:cs typeface="Calibri"/>
                <a:sym typeface="Calibri"/>
              </a:rPr>
              <a:t>Röstkonversation i mobilen</a:t>
            </a:r>
            <a:br>
              <a:rPr lang="sv" sz="7600" dirty="0">
                <a:latin typeface="Calibri"/>
                <a:ea typeface="Calibri"/>
                <a:cs typeface="Calibri"/>
                <a:sym typeface="Calibri"/>
              </a:rPr>
            </a:br>
            <a:endParaRPr sz="7600" dirty="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9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★"/>
            </a:pPr>
            <a:r>
              <a:rPr lang="sv" sz="7600" dirty="0">
                <a:latin typeface="Calibri"/>
                <a:ea typeface="Calibri"/>
                <a:cs typeface="Calibri"/>
                <a:sym typeface="Calibri"/>
              </a:rPr>
              <a:t>Bildtolkning</a:t>
            </a:r>
            <a:br>
              <a:rPr lang="sv" sz="7600" dirty="0">
                <a:latin typeface="Calibri"/>
                <a:ea typeface="Calibri"/>
                <a:cs typeface="Calibri"/>
                <a:sym typeface="Calibri"/>
              </a:rPr>
            </a:br>
            <a:endParaRPr sz="7600" dirty="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4000"/>
              </a:spcBef>
              <a:spcAft>
                <a:spcPts val="0"/>
              </a:spcAft>
              <a:buNone/>
            </a:pPr>
            <a:br>
              <a:rPr lang="sv" sz="7600" b="1" dirty="0">
                <a:latin typeface="Calibri"/>
                <a:ea typeface="Calibri"/>
                <a:cs typeface="Calibri"/>
                <a:sym typeface="Calibri"/>
              </a:rPr>
            </a:br>
            <a:endParaRPr sz="7600" b="1" dirty="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4000"/>
              </a:spcBef>
              <a:spcAft>
                <a:spcPts val="0"/>
              </a:spcAft>
              <a:buNone/>
            </a:pPr>
            <a:br>
              <a:rPr lang="sv" sz="7600" b="1" dirty="0">
                <a:latin typeface="Calibri"/>
                <a:ea typeface="Calibri"/>
                <a:cs typeface="Calibri"/>
                <a:sym typeface="Calibri"/>
              </a:rPr>
            </a:br>
            <a:br>
              <a:rPr lang="sv" sz="7600" b="1" dirty="0">
                <a:latin typeface="Calibri"/>
                <a:ea typeface="Calibri"/>
                <a:cs typeface="Calibri"/>
                <a:sym typeface="Calibri"/>
              </a:rPr>
            </a:br>
            <a:endParaRPr sz="7600" b="1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4000"/>
              </a:spcBef>
              <a:spcAft>
                <a:spcPts val="0"/>
              </a:spcAft>
              <a:buNone/>
            </a:pPr>
            <a:br>
              <a:rPr lang="sv" sz="7600" b="1" dirty="0">
                <a:latin typeface="Calibri"/>
                <a:ea typeface="Calibri"/>
                <a:cs typeface="Calibri"/>
                <a:sym typeface="Calibri"/>
              </a:rPr>
            </a:br>
            <a:endParaRPr sz="7600" b="1" dirty="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4000"/>
              </a:spcBef>
              <a:spcAft>
                <a:spcPts val="0"/>
              </a:spcAft>
              <a:buNone/>
            </a:pPr>
            <a:endParaRPr sz="7600" b="1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9"/>
          <p:cNvSpPr txBox="1">
            <a:spLocks noGrp="1"/>
          </p:cNvSpPr>
          <p:nvPr>
            <p:ph type="title"/>
          </p:nvPr>
        </p:nvSpPr>
        <p:spPr>
          <a:xfrm>
            <a:off x="214850" y="420925"/>
            <a:ext cx="8520600" cy="73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sv" sz="3120" b="1">
                <a:solidFill>
                  <a:schemeClr val="dk1"/>
                </a:solidFill>
              </a:rPr>
              <a:t>ChatGPT  </a:t>
            </a:r>
            <a:endParaRPr sz="3120" b="1">
              <a:solidFill>
                <a:srgbClr val="000000"/>
              </a:solidFill>
            </a:endParaRPr>
          </a:p>
        </p:txBody>
      </p:sp>
      <p:sp>
        <p:nvSpPr>
          <p:cNvPr id="110" name="Google Shape;110;p19"/>
          <p:cNvSpPr txBox="1"/>
          <p:nvPr/>
        </p:nvSpPr>
        <p:spPr>
          <a:xfrm>
            <a:off x="859450" y="1381125"/>
            <a:ext cx="4855500" cy="371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" sz="1800" b="1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https://chatgpt.com/</a:t>
            </a:r>
            <a:r>
              <a:rPr lang="sv" sz="1800" b="1"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 b="1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" sz="1800">
                <a:latin typeface="Calibri"/>
                <a:ea typeface="Calibri"/>
                <a:cs typeface="Calibri"/>
                <a:sym typeface="Calibri"/>
              </a:rPr>
              <a:t>Du kan använda ChatGPT utan ett konto. 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" sz="1800">
                <a:latin typeface="Calibri"/>
                <a:ea typeface="Calibri"/>
                <a:cs typeface="Calibri"/>
                <a:sym typeface="Calibri"/>
              </a:rPr>
              <a:t>Men om du skapar ett konto får du flera funktioner. Du kan ladda upp dokument och skapa bilder och använda GPTs.  </a:t>
            </a:r>
            <a:br>
              <a:rPr lang="sv" sz="1800">
                <a:latin typeface="Calibri"/>
                <a:ea typeface="Calibri"/>
                <a:cs typeface="Calibri"/>
                <a:sym typeface="Calibri"/>
              </a:rPr>
            </a:b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" sz="1800">
                <a:latin typeface="Calibri"/>
                <a:ea typeface="Calibri"/>
                <a:cs typeface="Calibri"/>
                <a:sym typeface="Calibri"/>
              </a:rPr>
              <a:t>Det finns begränsningar i gratistjänsten. Exempelvis att det bara går att ladda upp ett dokument per dag och framställa två bilder.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120" b="1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0"/>
          <p:cNvSpPr txBox="1">
            <a:spLocks noGrp="1"/>
          </p:cNvSpPr>
          <p:nvPr>
            <p:ph type="title"/>
          </p:nvPr>
        </p:nvSpPr>
        <p:spPr>
          <a:xfrm>
            <a:off x="214850" y="420925"/>
            <a:ext cx="8520600" cy="73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sv" sz="3120" b="1">
                <a:solidFill>
                  <a:schemeClr val="dk1"/>
                </a:solidFill>
              </a:rPr>
              <a:t>Kom ihåg!</a:t>
            </a:r>
            <a:endParaRPr sz="3120" b="1">
              <a:solidFill>
                <a:schemeClr val="dk1"/>
              </a:solidFill>
            </a:endParaRPr>
          </a:p>
        </p:txBody>
      </p:sp>
      <p:sp>
        <p:nvSpPr>
          <p:cNvPr id="116" name="Google Shape;116;p20"/>
          <p:cNvSpPr txBox="1">
            <a:spLocks noGrp="1"/>
          </p:cNvSpPr>
          <p:nvPr>
            <p:ph type="body" idx="1"/>
          </p:nvPr>
        </p:nvSpPr>
        <p:spPr>
          <a:xfrm>
            <a:off x="2083600" y="800100"/>
            <a:ext cx="4769700" cy="334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25000" lnSpcReduction="20000"/>
          </a:bodyPr>
          <a:lstStyle/>
          <a:p>
            <a:pPr marL="457200" lvl="0" indent="-349250" algn="l" rtl="0">
              <a:lnSpc>
                <a:spcPct val="100000"/>
              </a:lnSpc>
              <a:spcBef>
                <a:spcPts val="4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★"/>
            </a:pPr>
            <a:r>
              <a:rPr lang="sv" sz="7600" dirty="0">
                <a:latin typeface="Calibri"/>
                <a:ea typeface="Calibri"/>
                <a:cs typeface="Calibri"/>
                <a:sym typeface="Calibri"/>
              </a:rPr>
              <a:t>AI vill alltid vara till lags</a:t>
            </a:r>
            <a:br>
              <a:rPr lang="sv" sz="7600" dirty="0">
                <a:latin typeface="Calibri"/>
                <a:ea typeface="Calibri"/>
                <a:cs typeface="Calibri"/>
                <a:sym typeface="Calibri"/>
              </a:rPr>
            </a:br>
            <a:endParaRPr sz="7600" dirty="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9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★"/>
            </a:pPr>
            <a:r>
              <a:rPr lang="sv" sz="7600" dirty="0">
                <a:latin typeface="Calibri"/>
                <a:ea typeface="Calibri"/>
                <a:cs typeface="Calibri"/>
                <a:sym typeface="Calibri"/>
              </a:rPr>
              <a:t>Använd inte som Google</a:t>
            </a:r>
            <a:br>
              <a:rPr lang="sv" sz="7600" dirty="0">
                <a:latin typeface="Calibri"/>
                <a:ea typeface="Calibri"/>
                <a:cs typeface="Calibri"/>
                <a:sym typeface="Calibri"/>
              </a:rPr>
            </a:br>
            <a:endParaRPr sz="7600" dirty="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9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★"/>
            </a:pPr>
            <a:r>
              <a:rPr lang="sv" sz="7600" dirty="0">
                <a:latin typeface="Calibri"/>
                <a:ea typeface="Calibri"/>
                <a:cs typeface="Calibri"/>
                <a:sym typeface="Calibri"/>
              </a:rPr>
              <a:t>AI gör fel och kan inte räkna </a:t>
            </a:r>
            <a:br>
              <a:rPr lang="sv" sz="7600" dirty="0">
                <a:latin typeface="Calibri"/>
                <a:ea typeface="Calibri"/>
                <a:cs typeface="Calibri"/>
                <a:sym typeface="Calibri"/>
              </a:rPr>
            </a:br>
            <a:endParaRPr sz="7600" dirty="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9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★"/>
            </a:pPr>
            <a:r>
              <a:rPr lang="sv" sz="7600" dirty="0">
                <a:latin typeface="Calibri"/>
                <a:ea typeface="Calibri"/>
                <a:cs typeface="Calibri"/>
                <a:sym typeface="Calibri"/>
              </a:rPr>
              <a:t>Integritet och etiska överväganden</a:t>
            </a:r>
            <a:br>
              <a:rPr lang="sv" sz="7600" dirty="0">
                <a:latin typeface="Calibri"/>
                <a:ea typeface="Calibri"/>
                <a:cs typeface="Calibri"/>
                <a:sym typeface="Calibri"/>
              </a:rPr>
            </a:br>
            <a:endParaRPr sz="7600" dirty="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9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★"/>
            </a:pPr>
            <a:r>
              <a:rPr lang="sv" sz="7600" dirty="0">
                <a:latin typeface="Calibri"/>
                <a:ea typeface="Calibri"/>
                <a:cs typeface="Calibri"/>
                <a:sym typeface="Calibri"/>
              </a:rPr>
              <a:t>Det är viktigt att träna AI med funktionsrättsmaterial!</a:t>
            </a:r>
            <a:br>
              <a:rPr lang="sv" sz="7600" dirty="0">
                <a:latin typeface="Calibri"/>
                <a:ea typeface="Calibri"/>
                <a:cs typeface="Calibri"/>
                <a:sym typeface="Calibri"/>
              </a:rPr>
            </a:br>
            <a:endParaRPr sz="7600" dirty="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9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★"/>
            </a:pPr>
            <a:r>
              <a:rPr lang="sv" sz="7600" dirty="0">
                <a:latin typeface="Calibri"/>
                <a:ea typeface="Calibri"/>
                <a:cs typeface="Calibri"/>
                <a:sym typeface="Calibri"/>
              </a:rPr>
              <a:t>Märk innehåll som tagits fram med AI</a:t>
            </a:r>
            <a:br>
              <a:rPr lang="sv" sz="7600" dirty="0">
                <a:latin typeface="Calibri"/>
                <a:ea typeface="Calibri"/>
                <a:cs typeface="Calibri"/>
                <a:sym typeface="Calibri"/>
              </a:rPr>
            </a:br>
            <a:endParaRPr sz="7600" dirty="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9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★"/>
            </a:pPr>
            <a:r>
              <a:rPr lang="sv" sz="7600" dirty="0">
                <a:latin typeface="Calibri"/>
                <a:ea typeface="Calibri"/>
                <a:cs typeface="Calibri"/>
                <a:sym typeface="Calibri"/>
              </a:rPr>
              <a:t>Upprätta en AI-policy</a:t>
            </a:r>
            <a:br>
              <a:rPr lang="sv" sz="7600" b="1" dirty="0">
                <a:latin typeface="Calibri"/>
                <a:ea typeface="Calibri"/>
                <a:cs typeface="Calibri"/>
                <a:sym typeface="Calibri"/>
              </a:rPr>
            </a:br>
            <a:endParaRPr sz="7600" b="1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4000"/>
              </a:spcBef>
              <a:spcAft>
                <a:spcPts val="0"/>
              </a:spcAft>
              <a:buNone/>
            </a:pPr>
            <a:br>
              <a:rPr lang="sv" sz="7600" b="1" dirty="0">
                <a:latin typeface="Calibri"/>
                <a:ea typeface="Calibri"/>
                <a:cs typeface="Calibri"/>
                <a:sym typeface="Calibri"/>
              </a:rPr>
            </a:br>
            <a:endParaRPr sz="7600" b="1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4000"/>
              </a:spcBef>
              <a:spcAft>
                <a:spcPts val="0"/>
              </a:spcAft>
              <a:buNone/>
            </a:pPr>
            <a:br>
              <a:rPr lang="sv" sz="7600" b="1" dirty="0">
                <a:latin typeface="Calibri"/>
                <a:ea typeface="Calibri"/>
                <a:cs typeface="Calibri"/>
                <a:sym typeface="Calibri"/>
              </a:rPr>
            </a:br>
            <a:endParaRPr sz="7600" b="1" dirty="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4000"/>
              </a:spcBef>
              <a:spcAft>
                <a:spcPts val="0"/>
              </a:spcAft>
              <a:buNone/>
            </a:pPr>
            <a:endParaRPr sz="7600" b="1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2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" sz="3120" b="1">
                <a:solidFill>
                  <a:schemeClr val="dk1"/>
                </a:solidFill>
              </a:rPr>
              <a:t>Prompt </a:t>
            </a:r>
            <a:endParaRPr/>
          </a:p>
        </p:txBody>
      </p:sp>
      <p:sp>
        <p:nvSpPr>
          <p:cNvPr id="130" name="Google Shape;130;p22"/>
          <p:cNvSpPr txBox="1">
            <a:spLocks noGrp="1"/>
          </p:cNvSpPr>
          <p:nvPr>
            <p:ph type="body" idx="1"/>
          </p:nvPr>
        </p:nvSpPr>
        <p:spPr>
          <a:xfrm>
            <a:off x="311700" y="757238"/>
            <a:ext cx="6540600" cy="38114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55000" lnSpcReduction="20000"/>
          </a:bodyPr>
          <a:lstStyle/>
          <a:p>
            <a:pPr marL="457200" lvl="0" indent="-343765" algn="l" rtl="0">
              <a:spcBef>
                <a:spcPts val="400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●"/>
            </a:pPr>
            <a:r>
              <a:rPr lang="sv" sz="3818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Din fråga/instruktion = </a:t>
            </a:r>
            <a:r>
              <a:rPr lang="sv" sz="3818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prompt</a:t>
            </a:r>
            <a:endParaRPr sz="3818" b="1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3765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●"/>
            </a:pPr>
            <a:r>
              <a:rPr lang="sv" sz="3818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Som du frågar får du svar, en allmän fråga ger ett allmänt svar</a:t>
            </a:r>
            <a:endParaRPr sz="3818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3765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●"/>
            </a:pPr>
            <a:r>
              <a:rPr lang="sv" sz="3818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AI minns dina tidigare frågor – det är en ”dialog”</a:t>
            </a:r>
            <a:endParaRPr sz="3818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3765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●"/>
            </a:pPr>
            <a:r>
              <a:rPr lang="sv" sz="3818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Lita inte på svaren. </a:t>
            </a:r>
            <a:endParaRPr sz="3818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3765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●"/>
            </a:pPr>
            <a:r>
              <a:rPr lang="sv" sz="3818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AI är lika övertygande vare sig svaret är sant eller falskt</a:t>
            </a:r>
            <a:endParaRPr sz="3818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3765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●"/>
            </a:pPr>
            <a:r>
              <a:rPr lang="sv" sz="3818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AI lär sig av feedback</a:t>
            </a:r>
            <a:endParaRPr sz="3818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3765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●"/>
            </a:pPr>
            <a:r>
              <a:rPr lang="sv" sz="3818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Använd referenstexter</a:t>
            </a:r>
            <a:endParaRPr sz="3818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3765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●"/>
            </a:pPr>
            <a:r>
              <a:rPr lang="sv" sz="3818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Tänk igenom vilka uppgifter du lägger i prompten</a:t>
            </a:r>
            <a:endParaRPr sz="3818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dern Writer">
  <a:themeElements>
    <a:clrScheme name="Modern Writer">
      <a:dk1>
        <a:srgbClr val="E91D63"/>
      </a:dk1>
      <a:lt1>
        <a:srgbClr val="FFFFFF"/>
      </a:lt1>
      <a:dk2>
        <a:srgbClr val="424242"/>
      </a:dk2>
      <a:lt2>
        <a:srgbClr val="999999"/>
      </a:lt2>
      <a:accent1>
        <a:srgbClr val="607D8B"/>
      </a:accent1>
      <a:accent2>
        <a:srgbClr val="673AB7"/>
      </a:accent2>
      <a:accent3>
        <a:srgbClr val="9C26B0"/>
      </a:accent3>
      <a:accent4>
        <a:srgbClr val="0090AC"/>
      </a:accent4>
      <a:accent5>
        <a:srgbClr val="00838F"/>
      </a:accent5>
      <a:accent6>
        <a:srgbClr val="F8E71C"/>
      </a:accent6>
      <a:hlink>
        <a:srgbClr val="00838F"/>
      </a:hlink>
      <a:folHlink>
        <a:srgbClr val="00838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61FF68B58E6CD74F9A59924AE4BD4732" ma:contentTypeVersion="14" ma:contentTypeDescription="Skapa ett nytt dokument." ma:contentTypeScope="" ma:versionID="3953293842f0693c1f76799491615128">
  <xsd:schema xmlns:xsd="http://www.w3.org/2001/XMLSchema" xmlns:xs="http://www.w3.org/2001/XMLSchema" xmlns:p="http://schemas.microsoft.com/office/2006/metadata/properties" xmlns:ns2="f2d11207-051a-4d3a-81e4-d4626ad3d759" xmlns:ns3="562842f2-9650-40cb-b439-9e739159d8f7" targetNamespace="http://schemas.microsoft.com/office/2006/metadata/properties" ma:root="true" ma:fieldsID="d2ddeaa8c585bfa73d200618bd91f76c" ns2:_="" ns3:_="">
    <xsd:import namespace="f2d11207-051a-4d3a-81e4-d4626ad3d759"/>
    <xsd:import namespace="562842f2-9650-40cb-b439-9e739159d8f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d11207-051a-4d3a-81e4-d4626ad3d75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Bildmarkeringar" ma:readOnly="false" ma:fieldId="{5cf76f15-5ced-4ddc-b409-7134ff3c332f}" ma:taxonomyMulti="true" ma:sspId="033e48e5-d7fd-41de-9cef-6cbc91065b1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62842f2-9650-40cb-b439-9e739159d8f7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2d63fba6-1492-4dca-907a-e9999c212a94}" ma:internalName="TaxCatchAll" ma:showField="CatchAllData" ma:web="562842f2-9650-40cb-b439-9e739159d8f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2d11207-051a-4d3a-81e4-d4626ad3d759">
      <Terms xmlns="http://schemas.microsoft.com/office/infopath/2007/PartnerControls"/>
    </lcf76f155ced4ddcb4097134ff3c332f>
    <TaxCatchAll xmlns="562842f2-9650-40cb-b439-9e739159d8f7" xsi:nil="true"/>
  </documentManagement>
</p:properties>
</file>

<file path=customXml/itemProps1.xml><?xml version="1.0" encoding="utf-8"?>
<ds:datastoreItem xmlns:ds="http://schemas.openxmlformats.org/officeDocument/2006/customXml" ds:itemID="{4EA4EF44-0ED6-4707-B923-4286D6333A3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71CA8F0-BB3D-447E-BB05-73A3B520323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2d11207-051a-4d3a-81e4-d4626ad3d759"/>
    <ds:schemaRef ds:uri="562842f2-9650-40cb-b439-9e739159d8f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ACE82AD-C31E-4864-9607-0AFECAC88EA4}">
  <ds:schemaRefs>
    <ds:schemaRef ds:uri="http://schemas.microsoft.com/office/2006/metadata/properties"/>
    <ds:schemaRef ds:uri="http://schemas.microsoft.com/office/infopath/2007/PartnerControls"/>
    <ds:schemaRef ds:uri="f2d11207-051a-4d3a-81e4-d4626ad3d759"/>
    <ds:schemaRef ds:uri="562842f2-9650-40cb-b439-9e739159d8f7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855</Words>
  <Application>Microsoft Macintosh PowerPoint</Application>
  <PresentationFormat>Bildspel på skärmen (16:9)</PresentationFormat>
  <Paragraphs>153</Paragraphs>
  <Slides>18</Slides>
  <Notes>18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18</vt:i4>
      </vt:variant>
    </vt:vector>
  </HeadingPairs>
  <TitlesOfParts>
    <vt:vector size="23" baseType="lpstr">
      <vt:lpstr>Arial</vt:lpstr>
      <vt:lpstr>Calibri</vt:lpstr>
      <vt:lpstr>Source Code Pro</vt:lpstr>
      <vt:lpstr>Oswald</vt:lpstr>
      <vt:lpstr>Modern Writer</vt:lpstr>
      <vt:lpstr>AI i påverkansarbetet</vt:lpstr>
      <vt:lpstr>Innehåll </vt:lpstr>
      <vt:lpstr>Hej AI!</vt:lpstr>
      <vt:lpstr>Varför är AI viktigt?</vt:lpstr>
      <vt:lpstr>AI i påverkansarbetet</vt:lpstr>
      <vt:lpstr>AI i påverkansarbetet</vt:lpstr>
      <vt:lpstr>ChatGPT  </vt:lpstr>
      <vt:lpstr>Kom ihåg!</vt:lpstr>
      <vt:lpstr>Prompt </vt:lpstr>
      <vt:lpstr>En enkel prompt funkar</vt:lpstr>
      <vt:lpstr>En utförlig prompt ger dig ett bättre svar</vt:lpstr>
      <vt:lpstr>Claude</vt:lpstr>
      <vt:lpstr>AI hjälper dig att skriva tillgängliga texter</vt:lpstr>
      <vt:lpstr>Redigera texter lätt och snabbt</vt:lpstr>
      <vt:lpstr>ChatGPT abonnemang</vt:lpstr>
      <vt:lpstr>ChatGPT som app i telefonen</vt:lpstr>
      <vt:lpstr>ChatGPT som app i telefonen</vt:lpstr>
      <vt:lpstr>Tack för oss!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Marian Bergroth</dc:creator>
  <cp:lastModifiedBy>Marian Bergroth</cp:lastModifiedBy>
  <cp:revision>2</cp:revision>
  <dcterms:modified xsi:type="dcterms:W3CDTF">2024-12-18T09:07:38Z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0x01010061FF68B58E6CD74F9A59924AE4BD4732</vt:lpwstr>
  </property>
</Properties>
</file>